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93.xml"/>
  <Override ContentType="application/vnd.openxmlformats-officedocument.presentationml.slide+xml" PartName="/ppt/slides/slide80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88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9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  <p:sldId id="347" r:id="rId98"/>
    <p:sldId id="348" r:id="rId99"/>
    <p:sldId id="349" r:id="rId100"/>
    <p:sldId id="350" r:id="rId101"/>
    <p:sldId id="351" r:id="rId102"/>
  </p:sldIdLst>
  <p:sldSz cy="5143500" cx="9144000"/>
  <p:notesSz cx="6858000" cy="9144000"/>
  <p:embeddedFontLst>
    <p:embeddedFont>
      <p:font typeface="Roboto"/>
      <p:regular r:id="rId103"/>
      <p:bold r:id="rId104"/>
      <p:italic r:id="rId105"/>
      <p:boldItalic r:id="rId10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D5F234FD-299B-47A6-8765-EE6CEE190DCD}">
  <a:tblStyle styleId="{D5F234FD-299B-47A6-8765-EE6CEE190DC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>
              <a:solidFill>
                <a:srgbClr val="80808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>
              <a:solidFill>
                <a:srgbClr val="80808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>
              <a:solidFill>
                <a:srgbClr val="80808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>
              <a:solidFill>
                <a:srgbClr val="80808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>
              <a:solidFill>
                <a:srgbClr val="80808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>
              <a:solidFill>
                <a:srgbClr val="80808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06" Type="http://schemas.openxmlformats.org/officeDocument/2006/relationships/font" Target="fonts/Roboto-boldItalic.fntdata"/><Relationship Id="rId105" Type="http://schemas.openxmlformats.org/officeDocument/2006/relationships/font" Target="fonts/Roboto-italic.fntdata"/><Relationship Id="rId104" Type="http://schemas.openxmlformats.org/officeDocument/2006/relationships/font" Target="fonts/Roboto-bold.fntdata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103" Type="http://schemas.openxmlformats.org/officeDocument/2006/relationships/font" Target="fonts/Roboto-regular.fntdata"/><Relationship Id="rId102" Type="http://schemas.openxmlformats.org/officeDocument/2006/relationships/slide" Target="slides/slide96.xml"/><Relationship Id="rId101" Type="http://schemas.openxmlformats.org/officeDocument/2006/relationships/slide" Target="slides/slide95.xml"/><Relationship Id="rId100" Type="http://schemas.openxmlformats.org/officeDocument/2006/relationships/slide" Target="slides/slide94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95" Type="http://schemas.openxmlformats.org/officeDocument/2006/relationships/slide" Target="slides/slide89.xml"/><Relationship Id="rId94" Type="http://schemas.openxmlformats.org/officeDocument/2006/relationships/slide" Target="slides/slide88.xml"/><Relationship Id="rId97" Type="http://schemas.openxmlformats.org/officeDocument/2006/relationships/slide" Target="slides/slide91.xml"/><Relationship Id="rId96" Type="http://schemas.openxmlformats.org/officeDocument/2006/relationships/slide" Target="slides/slide90.xml"/><Relationship Id="rId11" Type="http://schemas.openxmlformats.org/officeDocument/2006/relationships/slide" Target="slides/slide5.xml"/><Relationship Id="rId99" Type="http://schemas.openxmlformats.org/officeDocument/2006/relationships/slide" Target="slides/slide93.xml"/><Relationship Id="rId10" Type="http://schemas.openxmlformats.org/officeDocument/2006/relationships/slide" Target="slides/slide4.xml"/><Relationship Id="rId98" Type="http://schemas.openxmlformats.org/officeDocument/2006/relationships/slide" Target="slides/slide92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91" Type="http://schemas.openxmlformats.org/officeDocument/2006/relationships/slide" Target="slides/slide85.xml"/><Relationship Id="rId90" Type="http://schemas.openxmlformats.org/officeDocument/2006/relationships/slide" Target="slides/slide84.xml"/><Relationship Id="rId93" Type="http://schemas.openxmlformats.org/officeDocument/2006/relationships/slide" Target="slides/slide87.xml"/><Relationship Id="rId92" Type="http://schemas.openxmlformats.org/officeDocument/2006/relationships/slide" Target="slides/slide8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Relationship Id="rId84" Type="http://schemas.openxmlformats.org/officeDocument/2006/relationships/slide" Target="slides/slide78.xml"/><Relationship Id="rId83" Type="http://schemas.openxmlformats.org/officeDocument/2006/relationships/slide" Target="slides/slide77.xml"/><Relationship Id="rId86" Type="http://schemas.openxmlformats.org/officeDocument/2006/relationships/slide" Target="slides/slide80.xml"/><Relationship Id="rId85" Type="http://schemas.openxmlformats.org/officeDocument/2006/relationships/slide" Target="slides/slide79.xml"/><Relationship Id="rId88" Type="http://schemas.openxmlformats.org/officeDocument/2006/relationships/slide" Target="slides/slide82.xml"/><Relationship Id="rId87" Type="http://schemas.openxmlformats.org/officeDocument/2006/relationships/slide" Target="slides/slide81.xml"/><Relationship Id="rId89" Type="http://schemas.openxmlformats.org/officeDocument/2006/relationships/slide" Target="slides/slide83.xml"/><Relationship Id="rId80" Type="http://schemas.openxmlformats.org/officeDocument/2006/relationships/slide" Target="slides/slide74.xml"/><Relationship Id="rId82" Type="http://schemas.openxmlformats.org/officeDocument/2006/relationships/slide" Target="slides/slide76.xml"/><Relationship Id="rId81" Type="http://schemas.openxmlformats.org/officeDocument/2006/relationships/slide" Target="slides/slide75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75" Type="http://schemas.openxmlformats.org/officeDocument/2006/relationships/slide" Target="slides/slide69.xml"/><Relationship Id="rId74" Type="http://schemas.openxmlformats.org/officeDocument/2006/relationships/slide" Target="slides/slide68.xml"/><Relationship Id="rId77" Type="http://schemas.openxmlformats.org/officeDocument/2006/relationships/slide" Target="slides/slide71.xml"/><Relationship Id="rId76" Type="http://schemas.openxmlformats.org/officeDocument/2006/relationships/slide" Target="slides/slide70.xml"/><Relationship Id="rId79" Type="http://schemas.openxmlformats.org/officeDocument/2006/relationships/slide" Target="slides/slide73.xml"/><Relationship Id="rId78" Type="http://schemas.openxmlformats.org/officeDocument/2006/relationships/slide" Target="slides/slide72.xml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66" Type="http://schemas.openxmlformats.org/officeDocument/2006/relationships/slide" Target="slides/slide60.xml"/><Relationship Id="rId65" Type="http://schemas.openxmlformats.org/officeDocument/2006/relationships/slide" Target="slides/slide59.xml"/><Relationship Id="rId68" Type="http://schemas.openxmlformats.org/officeDocument/2006/relationships/slide" Target="slides/slide62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69" Type="http://schemas.openxmlformats.org/officeDocument/2006/relationships/slide" Target="slides/slide6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55" Type="http://schemas.openxmlformats.org/officeDocument/2006/relationships/slide" Target="slides/slide49.xml"/><Relationship Id="rId54" Type="http://schemas.openxmlformats.org/officeDocument/2006/relationships/slide" Target="slides/slide48.xml"/><Relationship Id="rId57" Type="http://schemas.openxmlformats.org/officeDocument/2006/relationships/slide" Target="slides/slide51.xml"/><Relationship Id="rId56" Type="http://schemas.openxmlformats.org/officeDocument/2006/relationships/slide" Target="slides/slide50.xml"/><Relationship Id="rId59" Type="http://schemas.openxmlformats.org/officeDocument/2006/relationships/slide" Target="slides/slide53.xml"/><Relationship Id="rId58" Type="http://schemas.openxmlformats.org/officeDocument/2006/relationships/slide" Target="slides/slide5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13e842f08d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g13e842f08d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172765469a4_0_19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172765469a4_0_19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172765469a4_0_19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172765469a4_0_19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72765469a4_0_19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172765469a4_0_19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72765469a4_0_24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72765469a4_0_24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72765469a4_0_25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172765469a4_0_25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172765469a4_0_25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172765469a4_0_25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72765469a4_0_25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172765469a4_0_25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172765469a4_0_25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172765469a4_0_25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172765469a4_0_25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172765469a4_0_25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172765469a4_0_25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172765469a4_0_25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72765469a4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72765469a4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172765469a4_0_18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172765469a4_0_18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172765469a4_0_26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172765469a4_0_26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172765469a4_0_26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172765469a4_0_26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172765469a4_0_26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172765469a4_0_26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172765469a4_0_26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172765469a4_0_26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172765469a4_0_26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172765469a4_0_26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172765469a4_0_14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172765469a4_0_14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172765469a4_0_17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172765469a4_0_17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172765469a4_0_14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172765469a4_0_14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1729701869a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1729701869a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3e842f08d7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13e842f08d7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1729701869a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1729701869a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1729701869a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1729701869a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1729701869a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1729701869a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172765469a4_0_14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172765469a4_0_14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1729701869a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1729701869a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172765469a4_0_14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172765469a4_0_14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1729701869a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1729701869a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172765469a4_0_16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172765469a4_0_16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172765469a4_0_16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172765469a4_0_16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172765469a4_0_16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172765469a4_0_16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72765469a4_0_12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172765469a4_0_12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172765469a4_0_14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172765469a4_0_14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172765469a4_0_14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172765469a4_0_14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172765469a4_0_15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172765469a4_0_15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172765469a4_0_15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172765469a4_0_15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172765469a4_0_15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172765469a4_0_15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172765469a4_0_15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172765469a4_0_15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172765469a4_0_14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g172765469a4_0_14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172765469a4_0_14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" name="Google Shape;543;g172765469a4_0_14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172765469a4_0_15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172765469a4_0_15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172765469a4_0_15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172765469a4_0_15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72765469a4_0_18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172765469a4_0_18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172765469a4_0_14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Google Shape;562;g172765469a4_0_14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172765469a4_0_14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172765469a4_0_14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172765469a4_0_17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5" name="Google Shape;575;g172765469a4_0_17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172765469a4_0_18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2" name="Google Shape;582;g172765469a4_0_18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172765469a4_0_12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" name="Google Shape;589;g172765469a4_0_1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172765469a4_0_12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Google Shape;597;g172765469a4_0_12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172765469a4_0_12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5" name="Google Shape;605;g172765469a4_0_12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172765469a4_0_12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3" name="Google Shape;613;g172765469a4_0_12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172765469a4_0_13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0" name="Google Shape;620;g172765469a4_0_13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g172765469a4_0_13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3" name="Google Shape;633;g172765469a4_0_13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72765469a4_0_18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172765469a4_0_18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172765469a4_0_13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" name="Google Shape;650;g172765469a4_0_13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g172765469a4_0_13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7" name="Google Shape;667;g172765469a4_0_13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172765469a4_0_13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2" name="Google Shape;682;g172765469a4_0_13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172765469a4_0_13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7" name="Google Shape;697;g172765469a4_0_13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g172765469a4_0_13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5" name="Google Shape;705;g172765469a4_0_13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g172765469a4_0_12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3" name="Google Shape;713;g172765469a4_0_12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g13e842f08d7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0" name="Google Shape;720;g13e842f08d7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g167c2def27a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8" name="Google Shape;728;g167c2def27a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g167c2def27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6" name="Google Shape;736;g167c2def27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g167c2def27a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4" name="Google Shape;744;g167c2def27a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72765469a4_0_18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172765469a4_0_18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g167c2def27a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2" name="Google Shape;752;g167c2def27a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g13e842f08d7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0" name="Google Shape;760;g13e842f08d7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g13e842f08d7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8" name="Google Shape;768;g13e842f08d7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g167c2def27a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6" name="Google Shape;776;g167c2def27a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2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g13e842f08d7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4" name="Google Shape;784;g13e842f08d7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g13e842f08d7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2" name="Google Shape;792;g13e842f08d7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g13e842f08d7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0" name="Google Shape;800;g13e842f08d7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5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g13e842f08d7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7" name="Google Shape;807;g13e842f08d7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3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g13e842f08d7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5" name="Google Shape;815;g13e842f08d7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g13e842f08d7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3" name="Google Shape;823;g13e842f08d7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72765469a4_0_18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172765469a4_0_18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g13e842f08d7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1" name="Google Shape;831;g13e842f08d7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7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g13e842f08d7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9" name="Google Shape;839;g13e842f08d7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4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g13e842f08d7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6" name="Google Shape;846;g13e842f08d7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p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3" name="Google Shape;85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8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g1182f8d8ea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0" name="Google Shape;860;g1182f8d8ea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5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g13e842f0804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7" name="Google Shape;867;g13e842f0804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3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g1188eef6f8b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5" name="Google Shape;875;g1188eef6f8b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2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g1182f8d8ea2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4" name="Google Shape;884;g1182f8d8ea2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9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g172765469a4_0_17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1" name="Google Shape;891;g172765469a4_0_17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g172765469a4_0_17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8" name="Google Shape;898;g172765469a4_0_17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172765469a4_0_18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172765469a4_0_18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4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g172765469a4_0_17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6" name="Google Shape;906;g172765469a4_0_17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g172765469a4_0_17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3" name="Google Shape;913;g172765469a4_0_17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9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g172765469a4_0_17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1" name="Google Shape;921;g172765469a4_0_17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7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g172765469a4_0_17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9" name="Google Shape;929;g172765469a4_0_17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5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g172765469a4_0_17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7" name="Google Shape;937;g172765469a4_0_17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2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943;g172765469a4_0_18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4" name="Google Shape;944;g172765469a4_0_18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0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Google Shape;951;g12461d8286a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2" name="Google Shape;952;g12461d8286a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8156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7" name="Google Shape;47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8" name="Google Shape;48;p11"/>
          <p:cNvSpPr txBox="1"/>
          <p:nvPr>
            <p:ph idx="12" type="sldNum"/>
          </p:nvPr>
        </p:nvSpPr>
        <p:spPr>
          <a:xfrm>
            <a:off x="8472458" y="48156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2"/>
          <p:cNvSpPr txBox="1"/>
          <p:nvPr>
            <p:ph idx="12" type="sldNum"/>
          </p:nvPr>
        </p:nvSpPr>
        <p:spPr>
          <a:xfrm>
            <a:off x="8472458" y="48156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8156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8156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48156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472458" y="48156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8156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8156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9" name="Google Shape;39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0" name="Google Shape;40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1" name="Google Shape;41;p9"/>
          <p:cNvSpPr txBox="1"/>
          <p:nvPr>
            <p:ph idx="12" type="sldNum"/>
          </p:nvPr>
        </p:nvSpPr>
        <p:spPr>
          <a:xfrm>
            <a:off x="8472458" y="48156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4" name="Google Shape;44;p10"/>
          <p:cNvSpPr txBox="1"/>
          <p:nvPr>
            <p:ph idx="12" type="sldNum"/>
          </p:nvPr>
        </p:nvSpPr>
        <p:spPr>
          <a:xfrm>
            <a:off x="8472458" y="48156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8156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" name="Google Shape;9;p1"/>
          <p:cNvSpPr txBox="1"/>
          <p:nvPr/>
        </p:nvSpPr>
        <p:spPr>
          <a:xfrm>
            <a:off x="3732300" y="4804188"/>
            <a:ext cx="1679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4.png"/><Relationship Id="rId4" Type="http://schemas.openxmlformats.org/officeDocument/2006/relationships/image" Target="../media/image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docs.google.com/presentation/d/1F42q6yxTqYPLM2BnVb0yArZyJs8orCXT/edit?usp=drive_web&amp;ouid=116017314742662621251&amp;rtpof=true" TargetMode="Externa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3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6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8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6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8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6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8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9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8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0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8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1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8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20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11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10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12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21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2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21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21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21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15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17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23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4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27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24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28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29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5.xml"/><Relationship Id="rId3" Type="http://schemas.openxmlformats.org/officeDocument/2006/relationships/hyperlink" Target="https://arxiv.org/pdf/2203.03457.pdf" TargetMode="External"/><Relationship Id="rId4" Type="http://schemas.openxmlformats.org/officeDocument/2006/relationships/image" Target="../media/image40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6.xml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22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25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3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33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1.xml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2.xml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3.xml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4.xml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34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6.xml"/><Relationship Id="rId3" Type="http://schemas.openxmlformats.org/officeDocument/2006/relationships/hyperlink" Target="https://ai.facebook.com/blog/hateful-memes-challenge-and-data-set/" TargetMode="External"/><Relationship Id="rId4" Type="http://schemas.openxmlformats.org/officeDocument/2006/relationships/image" Target="../media/image32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7.xml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8.xml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3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0.xml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39.pn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36.png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38.png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4.xml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35.png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6.xml"/><Relationship Id="rId3" Type="http://schemas.openxmlformats.org/officeDocument/2006/relationships/hyperlink" Target="mailto:ng2848@columbia.edu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/>
          <p:nvPr>
            <p:ph type="ctrTitle"/>
          </p:nvPr>
        </p:nvSpPr>
        <p:spPr>
          <a:xfrm>
            <a:off x="404533" y="110350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300"/>
              <a:t>Previous Works</a:t>
            </a:r>
            <a:endParaRPr sz="4300"/>
          </a:p>
        </p:txBody>
      </p:sp>
      <p:sp>
        <p:nvSpPr>
          <p:cNvPr id="56" name="Google Shape;56;p13"/>
          <p:cNvSpPr txBox="1"/>
          <p:nvPr>
            <p:ph idx="1" type="subTitle"/>
          </p:nvPr>
        </p:nvSpPr>
        <p:spPr>
          <a:xfrm>
            <a:off x="2326400" y="2346600"/>
            <a:ext cx="5874300" cy="21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202124"/>
                </a:solidFill>
                <a:highlight>
                  <a:srgbClr val="FFFFFF"/>
                </a:highlight>
              </a:rPr>
              <a:t>Naman Goyal</a:t>
            </a:r>
            <a:endParaRPr sz="1800">
              <a:solidFill>
                <a:srgbClr val="202124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666666"/>
                </a:solidFill>
                <a:highlight>
                  <a:srgbClr val="FFFFFF"/>
                </a:highlight>
              </a:rPr>
              <a:t>MS Computer Science (Thesis), Columbia University</a:t>
            </a:r>
            <a:endParaRPr sz="1800">
              <a:solidFill>
                <a:srgbClr val="666666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666666"/>
                </a:solidFill>
                <a:highlight>
                  <a:srgbClr val="FFFFFF"/>
                </a:highlight>
              </a:rPr>
              <a:t>Bachelors IIT, Institute Rank 1</a:t>
            </a:r>
            <a:endParaRPr sz="1800">
              <a:solidFill>
                <a:srgbClr val="666666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666666"/>
                </a:solidFill>
                <a:highlight>
                  <a:srgbClr val="FFFFFF"/>
                </a:highlight>
              </a:rPr>
              <a:t>Previously - Apple, NAVER, Adobe, Microsoft</a:t>
            </a:r>
            <a:endParaRPr sz="1800">
              <a:solidFill>
                <a:srgbClr val="666666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155CC"/>
                </a:solidFill>
                <a:highlight>
                  <a:srgbClr val="FFFFFF"/>
                </a:highlight>
              </a:rPr>
              <a:t>ng2848@columbia.edu</a:t>
            </a:r>
            <a:endParaRPr sz="1800"/>
          </a:p>
        </p:txBody>
      </p:sp>
      <p:sp>
        <p:nvSpPr>
          <p:cNvPr id="57" name="Google Shape;57;p13"/>
          <p:cNvSpPr txBox="1"/>
          <p:nvPr>
            <p:ph idx="12" type="sldNum"/>
          </p:nvPr>
        </p:nvSpPr>
        <p:spPr>
          <a:xfrm>
            <a:off x="8472458" y="48156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 Agreement</a:t>
            </a:r>
            <a:endParaRPr/>
          </a:p>
        </p:txBody>
      </p:sp>
      <p:sp>
        <p:nvSpPr>
          <p:cNvPr id="185" name="Google Shape;185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Drone is capturing the side view of a shelf as a video.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Detect the object present on the shelf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</a:t>
            </a:r>
            <a:r>
              <a:rPr lang="en"/>
              <a:t>ind an read label (text+barcode) on object.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Assign the object to a bin a shelf.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1000"/>
              </a:spcAft>
              <a:buSzPts val="1800"/>
              <a:buChar char="●"/>
            </a:pPr>
            <a:r>
              <a:rPr lang="en"/>
              <a:t>Present the final shelf stitched image to client.</a:t>
            </a:r>
            <a:endParaRPr/>
          </a:p>
        </p:txBody>
      </p:sp>
      <p:sp>
        <p:nvSpPr>
          <p:cNvPr id="186" name="Google Shape;186;p22"/>
          <p:cNvSpPr txBox="1"/>
          <p:nvPr>
            <p:ph idx="12" type="sldNum"/>
          </p:nvPr>
        </p:nvSpPr>
        <p:spPr>
          <a:xfrm>
            <a:off x="8472458" y="48156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Challenges</a:t>
            </a:r>
            <a:endParaRPr/>
          </a:p>
        </p:txBody>
      </p:sp>
      <p:sp>
        <p:nvSpPr>
          <p:cNvPr id="192" name="Google Shape;192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Since its a video setting, an shelf will be captured in multiple video frames.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An object can be arbitrary shape and be too big to read in a single frame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Should work for arbitrary lightning, occlusion.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label to be read may contain glare due to flash and any be placed on </a:t>
            </a:r>
            <a:r>
              <a:rPr lang="en"/>
              <a:t>arbitrary</a:t>
            </a:r>
            <a:r>
              <a:rPr lang="en"/>
              <a:t> rotation.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1000"/>
              </a:spcAft>
              <a:buSzPts val="1800"/>
              <a:buChar char="●"/>
            </a:pPr>
            <a:r>
              <a:rPr lang="en"/>
              <a:t>Super accurate - No double counting (major loss to </a:t>
            </a:r>
            <a:r>
              <a:rPr lang="en"/>
              <a:t>company</a:t>
            </a:r>
            <a:r>
              <a:rPr lang="en"/>
              <a:t> if did)</a:t>
            </a:r>
            <a:endParaRPr/>
          </a:p>
        </p:txBody>
      </p:sp>
      <p:sp>
        <p:nvSpPr>
          <p:cNvPr id="193" name="Google Shape;193;p23"/>
          <p:cNvSpPr txBox="1"/>
          <p:nvPr>
            <p:ph idx="12" type="sldNum"/>
          </p:nvPr>
        </p:nvSpPr>
        <p:spPr>
          <a:xfrm>
            <a:off x="8472458" y="48156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4"/>
          <p:cNvSpPr txBox="1"/>
          <p:nvPr>
            <p:ph idx="1" type="body"/>
          </p:nvPr>
        </p:nvSpPr>
        <p:spPr>
          <a:xfrm>
            <a:off x="311700" y="1152475"/>
            <a:ext cx="8520600" cy="63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Multi </a:t>
            </a:r>
            <a:r>
              <a:rPr lang="en"/>
              <a:t>stage Deep learning pipeline</a:t>
            </a:r>
            <a:endParaRPr/>
          </a:p>
        </p:txBody>
      </p:sp>
      <p:sp>
        <p:nvSpPr>
          <p:cNvPr id="199" name="Google Shape;199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</a:t>
            </a:r>
            <a:endParaRPr/>
          </a:p>
        </p:txBody>
      </p:sp>
      <p:sp>
        <p:nvSpPr>
          <p:cNvPr id="200" name="Google Shape;200;p24"/>
          <p:cNvSpPr txBox="1"/>
          <p:nvPr>
            <p:ph idx="12" type="sldNum"/>
          </p:nvPr>
        </p:nvSpPr>
        <p:spPr>
          <a:xfrm>
            <a:off x="8472458" y="48156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1" name="Google Shape;201;p24"/>
          <p:cNvSpPr txBox="1"/>
          <p:nvPr/>
        </p:nvSpPr>
        <p:spPr>
          <a:xfrm>
            <a:off x="67550" y="2480075"/>
            <a:ext cx="1188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Input frames</a:t>
            </a:r>
            <a:endParaRPr/>
          </a:p>
        </p:txBody>
      </p:sp>
      <p:sp>
        <p:nvSpPr>
          <p:cNvPr id="202" name="Google Shape;202;p24"/>
          <p:cNvSpPr/>
          <p:nvPr/>
        </p:nvSpPr>
        <p:spPr>
          <a:xfrm>
            <a:off x="1340825" y="2330075"/>
            <a:ext cx="1349100" cy="700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Instance segmentation</a:t>
            </a:r>
            <a:endParaRPr/>
          </a:p>
        </p:txBody>
      </p:sp>
      <p:sp>
        <p:nvSpPr>
          <p:cNvPr id="203" name="Google Shape;203;p24"/>
          <p:cNvSpPr/>
          <p:nvPr/>
        </p:nvSpPr>
        <p:spPr>
          <a:xfrm>
            <a:off x="3091375" y="2330075"/>
            <a:ext cx="1349100" cy="700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 Aggregation</a:t>
            </a:r>
            <a:endParaRPr/>
          </a:p>
        </p:txBody>
      </p:sp>
      <p:sp>
        <p:nvSpPr>
          <p:cNvPr id="204" name="Google Shape;204;p24"/>
          <p:cNvSpPr/>
          <p:nvPr/>
        </p:nvSpPr>
        <p:spPr>
          <a:xfrm>
            <a:off x="4759550" y="2330075"/>
            <a:ext cx="1349100" cy="700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Semantic </a:t>
            </a:r>
            <a:r>
              <a:rPr lang="en"/>
              <a:t>Segmentation</a:t>
            </a:r>
            <a:r>
              <a:rPr lang="en"/>
              <a:t> (Label)</a:t>
            </a:r>
            <a:endParaRPr/>
          </a:p>
        </p:txBody>
      </p:sp>
      <p:sp>
        <p:nvSpPr>
          <p:cNvPr id="205" name="Google Shape;205;p24"/>
          <p:cNvSpPr/>
          <p:nvPr/>
        </p:nvSpPr>
        <p:spPr>
          <a:xfrm>
            <a:off x="6369200" y="1926525"/>
            <a:ext cx="1349100" cy="700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Read Text</a:t>
            </a:r>
            <a:endParaRPr/>
          </a:p>
        </p:txBody>
      </p:sp>
      <p:sp>
        <p:nvSpPr>
          <p:cNvPr id="206" name="Google Shape;206;p24"/>
          <p:cNvSpPr txBox="1"/>
          <p:nvPr/>
        </p:nvSpPr>
        <p:spPr>
          <a:xfrm>
            <a:off x="7859325" y="2330075"/>
            <a:ext cx="11889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Stitched</a:t>
            </a:r>
            <a:r>
              <a:rPr lang="en"/>
              <a:t> Occupancy Map</a:t>
            </a:r>
            <a:endParaRPr/>
          </a:p>
        </p:txBody>
      </p:sp>
      <p:sp>
        <p:nvSpPr>
          <p:cNvPr id="207" name="Google Shape;207;p24"/>
          <p:cNvSpPr/>
          <p:nvPr/>
        </p:nvSpPr>
        <p:spPr>
          <a:xfrm>
            <a:off x="6369188" y="2880275"/>
            <a:ext cx="1349100" cy="700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Read barcode </a:t>
            </a:r>
            <a:endParaRPr/>
          </a:p>
        </p:txBody>
      </p:sp>
      <p:cxnSp>
        <p:nvCxnSpPr>
          <p:cNvPr id="208" name="Google Shape;208;p24"/>
          <p:cNvCxnSpPr>
            <a:stCxn id="202" idx="1"/>
            <a:endCxn id="202" idx="1"/>
          </p:cNvCxnSpPr>
          <p:nvPr/>
        </p:nvCxnSpPr>
        <p:spPr>
          <a:xfrm>
            <a:off x="1340825" y="2680175"/>
            <a:ext cx="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9" name="Google Shape;209;p24"/>
          <p:cNvCxnSpPr>
            <a:stCxn id="202" idx="3"/>
            <a:endCxn id="203" idx="1"/>
          </p:cNvCxnSpPr>
          <p:nvPr/>
        </p:nvCxnSpPr>
        <p:spPr>
          <a:xfrm>
            <a:off x="2689925" y="2680175"/>
            <a:ext cx="401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0" name="Google Shape;210;p24"/>
          <p:cNvCxnSpPr>
            <a:stCxn id="203" idx="3"/>
            <a:endCxn id="204" idx="1"/>
          </p:cNvCxnSpPr>
          <p:nvPr/>
        </p:nvCxnSpPr>
        <p:spPr>
          <a:xfrm>
            <a:off x="4440475" y="2680175"/>
            <a:ext cx="319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1" name="Google Shape;211;p24"/>
          <p:cNvCxnSpPr>
            <a:stCxn id="204" idx="3"/>
            <a:endCxn id="205" idx="1"/>
          </p:cNvCxnSpPr>
          <p:nvPr/>
        </p:nvCxnSpPr>
        <p:spPr>
          <a:xfrm flipH="1" rot="10800000">
            <a:off x="6108650" y="2276675"/>
            <a:ext cx="260700" cy="40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2" name="Google Shape;212;p24"/>
          <p:cNvCxnSpPr>
            <a:stCxn id="204" idx="3"/>
            <a:endCxn id="207" idx="1"/>
          </p:cNvCxnSpPr>
          <p:nvPr/>
        </p:nvCxnSpPr>
        <p:spPr>
          <a:xfrm>
            <a:off x="6108650" y="2680175"/>
            <a:ext cx="260400" cy="55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5"/>
          <p:cNvSpPr txBox="1"/>
          <p:nvPr>
            <p:ph idx="1" type="body"/>
          </p:nvPr>
        </p:nvSpPr>
        <p:spPr>
          <a:xfrm>
            <a:off x="311700" y="1152475"/>
            <a:ext cx="8520600" cy="63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Multi stage Deep learning pipeline</a:t>
            </a:r>
            <a:endParaRPr/>
          </a:p>
        </p:txBody>
      </p:sp>
      <p:sp>
        <p:nvSpPr>
          <p:cNvPr id="218" name="Google Shape;218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</a:t>
            </a:r>
            <a:endParaRPr/>
          </a:p>
        </p:txBody>
      </p:sp>
      <p:sp>
        <p:nvSpPr>
          <p:cNvPr id="219" name="Google Shape;219;p25"/>
          <p:cNvSpPr txBox="1"/>
          <p:nvPr>
            <p:ph idx="12" type="sldNum"/>
          </p:nvPr>
        </p:nvSpPr>
        <p:spPr>
          <a:xfrm>
            <a:off x="8472458" y="48156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0" name="Google Shape;220;p25"/>
          <p:cNvSpPr txBox="1"/>
          <p:nvPr/>
        </p:nvSpPr>
        <p:spPr>
          <a:xfrm>
            <a:off x="67550" y="2480075"/>
            <a:ext cx="1188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Input frames</a:t>
            </a:r>
            <a:endParaRPr/>
          </a:p>
        </p:txBody>
      </p:sp>
      <p:sp>
        <p:nvSpPr>
          <p:cNvPr id="221" name="Google Shape;221;p25"/>
          <p:cNvSpPr/>
          <p:nvPr/>
        </p:nvSpPr>
        <p:spPr>
          <a:xfrm>
            <a:off x="1340825" y="2330075"/>
            <a:ext cx="1349100" cy="7002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Instance segmentation</a:t>
            </a:r>
            <a:endParaRPr/>
          </a:p>
        </p:txBody>
      </p:sp>
      <p:sp>
        <p:nvSpPr>
          <p:cNvPr id="222" name="Google Shape;222;p25"/>
          <p:cNvSpPr/>
          <p:nvPr/>
        </p:nvSpPr>
        <p:spPr>
          <a:xfrm>
            <a:off x="3091375" y="2330075"/>
            <a:ext cx="1349100" cy="700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 Aggregation</a:t>
            </a:r>
            <a:endParaRPr/>
          </a:p>
        </p:txBody>
      </p:sp>
      <p:sp>
        <p:nvSpPr>
          <p:cNvPr id="223" name="Google Shape;223;p25"/>
          <p:cNvSpPr/>
          <p:nvPr/>
        </p:nvSpPr>
        <p:spPr>
          <a:xfrm>
            <a:off x="4759550" y="2330075"/>
            <a:ext cx="1349100" cy="700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Semantic Segmentation (Label)</a:t>
            </a:r>
            <a:endParaRPr/>
          </a:p>
        </p:txBody>
      </p:sp>
      <p:sp>
        <p:nvSpPr>
          <p:cNvPr id="224" name="Google Shape;224;p25"/>
          <p:cNvSpPr/>
          <p:nvPr/>
        </p:nvSpPr>
        <p:spPr>
          <a:xfrm>
            <a:off x="6369200" y="1926525"/>
            <a:ext cx="1349100" cy="700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Read Text</a:t>
            </a:r>
            <a:endParaRPr/>
          </a:p>
        </p:txBody>
      </p:sp>
      <p:sp>
        <p:nvSpPr>
          <p:cNvPr id="225" name="Google Shape;225;p25"/>
          <p:cNvSpPr txBox="1"/>
          <p:nvPr/>
        </p:nvSpPr>
        <p:spPr>
          <a:xfrm>
            <a:off x="7859325" y="2330075"/>
            <a:ext cx="11889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Stitched Occupancy Map</a:t>
            </a:r>
            <a:endParaRPr/>
          </a:p>
        </p:txBody>
      </p:sp>
      <p:sp>
        <p:nvSpPr>
          <p:cNvPr id="226" name="Google Shape;226;p25"/>
          <p:cNvSpPr/>
          <p:nvPr/>
        </p:nvSpPr>
        <p:spPr>
          <a:xfrm>
            <a:off x="6369188" y="2880275"/>
            <a:ext cx="1349100" cy="700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Read barcode </a:t>
            </a:r>
            <a:endParaRPr/>
          </a:p>
        </p:txBody>
      </p:sp>
      <p:cxnSp>
        <p:nvCxnSpPr>
          <p:cNvPr id="227" name="Google Shape;227;p25"/>
          <p:cNvCxnSpPr>
            <a:stCxn id="221" idx="1"/>
            <a:endCxn id="221" idx="1"/>
          </p:cNvCxnSpPr>
          <p:nvPr/>
        </p:nvCxnSpPr>
        <p:spPr>
          <a:xfrm>
            <a:off x="1340825" y="2680175"/>
            <a:ext cx="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8" name="Google Shape;228;p25"/>
          <p:cNvCxnSpPr>
            <a:stCxn id="221" idx="3"/>
            <a:endCxn id="222" idx="1"/>
          </p:cNvCxnSpPr>
          <p:nvPr/>
        </p:nvCxnSpPr>
        <p:spPr>
          <a:xfrm>
            <a:off x="2689925" y="2680175"/>
            <a:ext cx="401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9" name="Google Shape;229;p25"/>
          <p:cNvCxnSpPr>
            <a:stCxn id="222" idx="3"/>
            <a:endCxn id="223" idx="1"/>
          </p:cNvCxnSpPr>
          <p:nvPr/>
        </p:nvCxnSpPr>
        <p:spPr>
          <a:xfrm>
            <a:off x="4440475" y="2680175"/>
            <a:ext cx="319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0" name="Google Shape;230;p25"/>
          <p:cNvCxnSpPr>
            <a:stCxn id="223" idx="3"/>
            <a:endCxn id="224" idx="1"/>
          </p:cNvCxnSpPr>
          <p:nvPr/>
        </p:nvCxnSpPr>
        <p:spPr>
          <a:xfrm flipH="1" rot="10800000">
            <a:off x="6108650" y="2276675"/>
            <a:ext cx="260700" cy="40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1" name="Google Shape;231;p25"/>
          <p:cNvCxnSpPr>
            <a:stCxn id="223" idx="3"/>
            <a:endCxn id="226" idx="1"/>
          </p:cNvCxnSpPr>
          <p:nvPr/>
        </p:nvCxnSpPr>
        <p:spPr>
          <a:xfrm>
            <a:off x="6108650" y="2680175"/>
            <a:ext cx="260400" cy="55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2" name="Google Shape;232;p25"/>
          <p:cNvSpPr txBox="1"/>
          <p:nvPr/>
        </p:nvSpPr>
        <p:spPr>
          <a:xfrm>
            <a:off x="1283450" y="3213475"/>
            <a:ext cx="20265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Detect box, </a:t>
            </a:r>
            <a:r>
              <a:rPr lang="en"/>
              <a:t>pylons, boundaries, regions </a:t>
            </a:r>
            <a:br>
              <a:rPr lang="en"/>
            </a:br>
            <a:r>
              <a:rPr lang="en"/>
              <a:t>MaskRCNN based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6"/>
          <p:cNvSpPr txBox="1"/>
          <p:nvPr>
            <p:ph idx="1" type="body"/>
          </p:nvPr>
        </p:nvSpPr>
        <p:spPr>
          <a:xfrm>
            <a:off x="311700" y="1152475"/>
            <a:ext cx="8520600" cy="63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Multi stage Deep learning pipeline</a:t>
            </a:r>
            <a:endParaRPr/>
          </a:p>
        </p:txBody>
      </p:sp>
      <p:sp>
        <p:nvSpPr>
          <p:cNvPr id="238" name="Google Shape;238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</a:t>
            </a:r>
            <a:endParaRPr/>
          </a:p>
        </p:txBody>
      </p:sp>
      <p:sp>
        <p:nvSpPr>
          <p:cNvPr id="239" name="Google Shape;239;p26"/>
          <p:cNvSpPr txBox="1"/>
          <p:nvPr>
            <p:ph idx="12" type="sldNum"/>
          </p:nvPr>
        </p:nvSpPr>
        <p:spPr>
          <a:xfrm>
            <a:off x="8472458" y="48156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0" name="Google Shape;240;p26"/>
          <p:cNvSpPr txBox="1"/>
          <p:nvPr/>
        </p:nvSpPr>
        <p:spPr>
          <a:xfrm>
            <a:off x="67550" y="2480075"/>
            <a:ext cx="1188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Input frames</a:t>
            </a:r>
            <a:endParaRPr/>
          </a:p>
        </p:txBody>
      </p:sp>
      <p:sp>
        <p:nvSpPr>
          <p:cNvPr id="241" name="Google Shape;241;p26"/>
          <p:cNvSpPr/>
          <p:nvPr/>
        </p:nvSpPr>
        <p:spPr>
          <a:xfrm>
            <a:off x="1340825" y="2330075"/>
            <a:ext cx="1349100" cy="700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Instance segmentation</a:t>
            </a:r>
            <a:endParaRPr/>
          </a:p>
        </p:txBody>
      </p:sp>
      <p:sp>
        <p:nvSpPr>
          <p:cNvPr id="242" name="Google Shape;242;p26"/>
          <p:cNvSpPr/>
          <p:nvPr/>
        </p:nvSpPr>
        <p:spPr>
          <a:xfrm>
            <a:off x="3091375" y="2330075"/>
            <a:ext cx="1349100" cy="7002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 Aggregation</a:t>
            </a:r>
            <a:endParaRPr/>
          </a:p>
        </p:txBody>
      </p:sp>
      <p:sp>
        <p:nvSpPr>
          <p:cNvPr id="243" name="Google Shape;243;p26"/>
          <p:cNvSpPr/>
          <p:nvPr/>
        </p:nvSpPr>
        <p:spPr>
          <a:xfrm>
            <a:off x="4759550" y="2330075"/>
            <a:ext cx="1349100" cy="700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Semantic Segmentation (Label)</a:t>
            </a:r>
            <a:endParaRPr/>
          </a:p>
        </p:txBody>
      </p:sp>
      <p:sp>
        <p:nvSpPr>
          <p:cNvPr id="244" name="Google Shape;244;p26"/>
          <p:cNvSpPr/>
          <p:nvPr/>
        </p:nvSpPr>
        <p:spPr>
          <a:xfrm>
            <a:off x="6369200" y="1926525"/>
            <a:ext cx="1349100" cy="700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Read Text</a:t>
            </a:r>
            <a:endParaRPr/>
          </a:p>
        </p:txBody>
      </p:sp>
      <p:sp>
        <p:nvSpPr>
          <p:cNvPr id="245" name="Google Shape;245;p26"/>
          <p:cNvSpPr txBox="1"/>
          <p:nvPr/>
        </p:nvSpPr>
        <p:spPr>
          <a:xfrm>
            <a:off x="7859325" y="2330075"/>
            <a:ext cx="11889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Stitched Occupancy Map</a:t>
            </a:r>
            <a:endParaRPr/>
          </a:p>
        </p:txBody>
      </p:sp>
      <p:sp>
        <p:nvSpPr>
          <p:cNvPr id="246" name="Google Shape;246;p26"/>
          <p:cNvSpPr/>
          <p:nvPr/>
        </p:nvSpPr>
        <p:spPr>
          <a:xfrm>
            <a:off x="6369188" y="2880275"/>
            <a:ext cx="1349100" cy="700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Read barcode </a:t>
            </a:r>
            <a:endParaRPr/>
          </a:p>
        </p:txBody>
      </p:sp>
      <p:cxnSp>
        <p:nvCxnSpPr>
          <p:cNvPr id="247" name="Google Shape;247;p26"/>
          <p:cNvCxnSpPr>
            <a:stCxn id="241" idx="1"/>
            <a:endCxn id="241" idx="1"/>
          </p:cNvCxnSpPr>
          <p:nvPr/>
        </p:nvCxnSpPr>
        <p:spPr>
          <a:xfrm>
            <a:off x="1340825" y="2680175"/>
            <a:ext cx="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8" name="Google Shape;248;p26"/>
          <p:cNvCxnSpPr>
            <a:stCxn id="241" idx="3"/>
            <a:endCxn id="242" idx="1"/>
          </p:cNvCxnSpPr>
          <p:nvPr/>
        </p:nvCxnSpPr>
        <p:spPr>
          <a:xfrm>
            <a:off x="2689925" y="2680175"/>
            <a:ext cx="401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9" name="Google Shape;249;p26"/>
          <p:cNvCxnSpPr>
            <a:stCxn id="242" idx="3"/>
            <a:endCxn id="243" idx="1"/>
          </p:cNvCxnSpPr>
          <p:nvPr/>
        </p:nvCxnSpPr>
        <p:spPr>
          <a:xfrm>
            <a:off x="4440475" y="2680175"/>
            <a:ext cx="319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0" name="Google Shape;250;p26"/>
          <p:cNvCxnSpPr>
            <a:stCxn id="243" idx="3"/>
            <a:endCxn id="244" idx="1"/>
          </p:cNvCxnSpPr>
          <p:nvPr/>
        </p:nvCxnSpPr>
        <p:spPr>
          <a:xfrm flipH="1" rot="10800000">
            <a:off x="6108650" y="2276675"/>
            <a:ext cx="260700" cy="40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1" name="Google Shape;251;p26"/>
          <p:cNvCxnSpPr>
            <a:stCxn id="243" idx="3"/>
            <a:endCxn id="246" idx="1"/>
          </p:cNvCxnSpPr>
          <p:nvPr/>
        </p:nvCxnSpPr>
        <p:spPr>
          <a:xfrm>
            <a:off x="6108650" y="2680175"/>
            <a:ext cx="260400" cy="55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52" name="Google Shape;252;p26"/>
          <p:cNvSpPr txBox="1"/>
          <p:nvPr/>
        </p:nvSpPr>
        <p:spPr>
          <a:xfrm>
            <a:off x="2885350" y="3230375"/>
            <a:ext cx="20265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Aggregate </a:t>
            </a:r>
            <a:r>
              <a:rPr lang="en"/>
              <a:t>multiple objects from different frame together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7"/>
          <p:cNvSpPr txBox="1"/>
          <p:nvPr>
            <p:ph idx="1" type="body"/>
          </p:nvPr>
        </p:nvSpPr>
        <p:spPr>
          <a:xfrm>
            <a:off x="311700" y="1152475"/>
            <a:ext cx="8520600" cy="63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Multi stage Deep learning pipeline</a:t>
            </a:r>
            <a:endParaRPr/>
          </a:p>
        </p:txBody>
      </p:sp>
      <p:sp>
        <p:nvSpPr>
          <p:cNvPr id="258" name="Google Shape;258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</a:t>
            </a:r>
            <a:endParaRPr/>
          </a:p>
        </p:txBody>
      </p:sp>
      <p:sp>
        <p:nvSpPr>
          <p:cNvPr id="259" name="Google Shape;259;p27"/>
          <p:cNvSpPr txBox="1"/>
          <p:nvPr>
            <p:ph idx="12" type="sldNum"/>
          </p:nvPr>
        </p:nvSpPr>
        <p:spPr>
          <a:xfrm>
            <a:off x="8472458" y="48156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0" name="Google Shape;260;p27"/>
          <p:cNvSpPr txBox="1"/>
          <p:nvPr/>
        </p:nvSpPr>
        <p:spPr>
          <a:xfrm>
            <a:off x="67550" y="2480075"/>
            <a:ext cx="1188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Input frames</a:t>
            </a:r>
            <a:endParaRPr/>
          </a:p>
        </p:txBody>
      </p:sp>
      <p:sp>
        <p:nvSpPr>
          <p:cNvPr id="261" name="Google Shape;261;p27"/>
          <p:cNvSpPr/>
          <p:nvPr/>
        </p:nvSpPr>
        <p:spPr>
          <a:xfrm>
            <a:off x="1340825" y="2330075"/>
            <a:ext cx="1349100" cy="700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Instance segmentation</a:t>
            </a:r>
            <a:endParaRPr/>
          </a:p>
        </p:txBody>
      </p:sp>
      <p:sp>
        <p:nvSpPr>
          <p:cNvPr id="262" name="Google Shape;262;p27"/>
          <p:cNvSpPr/>
          <p:nvPr/>
        </p:nvSpPr>
        <p:spPr>
          <a:xfrm>
            <a:off x="3091375" y="2330075"/>
            <a:ext cx="1349100" cy="700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 Aggregation</a:t>
            </a:r>
            <a:endParaRPr/>
          </a:p>
        </p:txBody>
      </p:sp>
      <p:sp>
        <p:nvSpPr>
          <p:cNvPr id="263" name="Google Shape;263;p27"/>
          <p:cNvSpPr/>
          <p:nvPr/>
        </p:nvSpPr>
        <p:spPr>
          <a:xfrm>
            <a:off x="4759550" y="2330075"/>
            <a:ext cx="1349100" cy="7002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Semantic Segmentation (Label)</a:t>
            </a:r>
            <a:endParaRPr/>
          </a:p>
        </p:txBody>
      </p:sp>
      <p:sp>
        <p:nvSpPr>
          <p:cNvPr id="264" name="Google Shape;264;p27"/>
          <p:cNvSpPr/>
          <p:nvPr/>
        </p:nvSpPr>
        <p:spPr>
          <a:xfrm>
            <a:off x="6369200" y="1926525"/>
            <a:ext cx="1349100" cy="700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Read Text</a:t>
            </a:r>
            <a:endParaRPr/>
          </a:p>
        </p:txBody>
      </p:sp>
      <p:sp>
        <p:nvSpPr>
          <p:cNvPr id="265" name="Google Shape;265;p27"/>
          <p:cNvSpPr txBox="1"/>
          <p:nvPr/>
        </p:nvSpPr>
        <p:spPr>
          <a:xfrm>
            <a:off x="7859325" y="2330075"/>
            <a:ext cx="11889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Stitched Occupancy Map</a:t>
            </a:r>
            <a:endParaRPr/>
          </a:p>
        </p:txBody>
      </p:sp>
      <p:sp>
        <p:nvSpPr>
          <p:cNvPr id="266" name="Google Shape;266;p27"/>
          <p:cNvSpPr/>
          <p:nvPr/>
        </p:nvSpPr>
        <p:spPr>
          <a:xfrm>
            <a:off x="6369188" y="2880275"/>
            <a:ext cx="1349100" cy="700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Read barcode </a:t>
            </a:r>
            <a:endParaRPr/>
          </a:p>
        </p:txBody>
      </p:sp>
      <p:cxnSp>
        <p:nvCxnSpPr>
          <p:cNvPr id="267" name="Google Shape;267;p27"/>
          <p:cNvCxnSpPr>
            <a:stCxn id="261" idx="1"/>
            <a:endCxn id="261" idx="1"/>
          </p:cNvCxnSpPr>
          <p:nvPr/>
        </p:nvCxnSpPr>
        <p:spPr>
          <a:xfrm>
            <a:off x="1340825" y="2680175"/>
            <a:ext cx="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8" name="Google Shape;268;p27"/>
          <p:cNvCxnSpPr>
            <a:stCxn id="261" idx="3"/>
            <a:endCxn id="262" idx="1"/>
          </p:cNvCxnSpPr>
          <p:nvPr/>
        </p:nvCxnSpPr>
        <p:spPr>
          <a:xfrm>
            <a:off x="2689925" y="2680175"/>
            <a:ext cx="401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9" name="Google Shape;269;p27"/>
          <p:cNvCxnSpPr>
            <a:stCxn id="262" idx="3"/>
            <a:endCxn id="263" idx="1"/>
          </p:cNvCxnSpPr>
          <p:nvPr/>
        </p:nvCxnSpPr>
        <p:spPr>
          <a:xfrm>
            <a:off x="4440475" y="2680175"/>
            <a:ext cx="319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0" name="Google Shape;270;p27"/>
          <p:cNvCxnSpPr>
            <a:stCxn id="263" idx="3"/>
            <a:endCxn id="264" idx="1"/>
          </p:cNvCxnSpPr>
          <p:nvPr/>
        </p:nvCxnSpPr>
        <p:spPr>
          <a:xfrm flipH="1" rot="10800000">
            <a:off x="6108650" y="2276675"/>
            <a:ext cx="260700" cy="40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1" name="Google Shape;271;p27"/>
          <p:cNvCxnSpPr>
            <a:stCxn id="263" idx="3"/>
            <a:endCxn id="266" idx="1"/>
          </p:cNvCxnSpPr>
          <p:nvPr/>
        </p:nvCxnSpPr>
        <p:spPr>
          <a:xfrm>
            <a:off x="6108650" y="2680175"/>
            <a:ext cx="260400" cy="55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72" name="Google Shape;272;p27"/>
          <p:cNvSpPr txBox="1"/>
          <p:nvPr/>
        </p:nvSpPr>
        <p:spPr>
          <a:xfrm>
            <a:off x="4342850" y="3230375"/>
            <a:ext cx="20265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Segment out the Label from the box and choose the frame with least glare on the label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28"/>
          <p:cNvSpPr txBox="1"/>
          <p:nvPr>
            <p:ph idx="1" type="body"/>
          </p:nvPr>
        </p:nvSpPr>
        <p:spPr>
          <a:xfrm>
            <a:off x="311700" y="1152475"/>
            <a:ext cx="8520600" cy="63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Multi stage Deep learning pipeline</a:t>
            </a:r>
            <a:endParaRPr/>
          </a:p>
        </p:txBody>
      </p:sp>
      <p:sp>
        <p:nvSpPr>
          <p:cNvPr id="278" name="Google Shape;278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</a:t>
            </a:r>
            <a:endParaRPr/>
          </a:p>
        </p:txBody>
      </p:sp>
      <p:sp>
        <p:nvSpPr>
          <p:cNvPr id="279" name="Google Shape;279;p28"/>
          <p:cNvSpPr txBox="1"/>
          <p:nvPr>
            <p:ph idx="12" type="sldNum"/>
          </p:nvPr>
        </p:nvSpPr>
        <p:spPr>
          <a:xfrm>
            <a:off x="8472458" y="48156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0" name="Google Shape;280;p28"/>
          <p:cNvSpPr txBox="1"/>
          <p:nvPr/>
        </p:nvSpPr>
        <p:spPr>
          <a:xfrm>
            <a:off x="67550" y="2480075"/>
            <a:ext cx="1188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Input frames</a:t>
            </a:r>
            <a:endParaRPr/>
          </a:p>
        </p:txBody>
      </p:sp>
      <p:sp>
        <p:nvSpPr>
          <p:cNvPr id="281" name="Google Shape;281;p28"/>
          <p:cNvSpPr/>
          <p:nvPr/>
        </p:nvSpPr>
        <p:spPr>
          <a:xfrm>
            <a:off x="1340825" y="2330075"/>
            <a:ext cx="1349100" cy="700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Instance segmentation</a:t>
            </a:r>
            <a:endParaRPr/>
          </a:p>
        </p:txBody>
      </p:sp>
      <p:sp>
        <p:nvSpPr>
          <p:cNvPr id="282" name="Google Shape;282;p28"/>
          <p:cNvSpPr/>
          <p:nvPr/>
        </p:nvSpPr>
        <p:spPr>
          <a:xfrm>
            <a:off x="3091375" y="2330075"/>
            <a:ext cx="1349100" cy="700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 Aggregation</a:t>
            </a:r>
            <a:endParaRPr/>
          </a:p>
        </p:txBody>
      </p:sp>
      <p:sp>
        <p:nvSpPr>
          <p:cNvPr id="283" name="Google Shape;283;p28"/>
          <p:cNvSpPr/>
          <p:nvPr/>
        </p:nvSpPr>
        <p:spPr>
          <a:xfrm>
            <a:off x="4759550" y="2330075"/>
            <a:ext cx="1349100" cy="700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Semantic Segmentation (Label)</a:t>
            </a:r>
            <a:endParaRPr/>
          </a:p>
        </p:txBody>
      </p:sp>
      <p:sp>
        <p:nvSpPr>
          <p:cNvPr id="284" name="Google Shape;284;p28"/>
          <p:cNvSpPr/>
          <p:nvPr/>
        </p:nvSpPr>
        <p:spPr>
          <a:xfrm>
            <a:off x="6369200" y="1926525"/>
            <a:ext cx="1349100" cy="7002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Read Text</a:t>
            </a:r>
            <a:endParaRPr/>
          </a:p>
        </p:txBody>
      </p:sp>
      <p:sp>
        <p:nvSpPr>
          <p:cNvPr id="285" name="Google Shape;285;p28"/>
          <p:cNvSpPr txBox="1"/>
          <p:nvPr/>
        </p:nvSpPr>
        <p:spPr>
          <a:xfrm>
            <a:off x="7859325" y="2330075"/>
            <a:ext cx="11889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Stitched Occupancy Map</a:t>
            </a:r>
            <a:endParaRPr/>
          </a:p>
        </p:txBody>
      </p:sp>
      <p:sp>
        <p:nvSpPr>
          <p:cNvPr id="286" name="Google Shape;286;p28"/>
          <p:cNvSpPr/>
          <p:nvPr/>
        </p:nvSpPr>
        <p:spPr>
          <a:xfrm>
            <a:off x="6369188" y="2880275"/>
            <a:ext cx="1349100" cy="7002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Read barcode </a:t>
            </a:r>
            <a:endParaRPr/>
          </a:p>
        </p:txBody>
      </p:sp>
      <p:cxnSp>
        <p:nvCxnSpPr>
          <p:cNvPr id="287" name="Google Shape;287;p28"/>
          <p:cNvCxnSpPr>
            <a:stCxn id="281" idx="1"/>
            <a:endCxn id="281" idx="1"/>
          </p:cNvCxnSpPr>
          <p:nvPr/>
        </p:nvCxnSpPr>
        <p:spPr>
          <a:xfrm>
            <a:off x="1340825" y="2680175"/>
            <a:ext cx="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8" name="Google Shape;288;p28"/>
          <p:cNvCxnSpPr>
            <a:stCxn id="281" idx="3"/>
            <a:endCxn id="282" idx="1"/>
          </p:cNvCxnSpPr>
          <p:nvPr/>
        </p:nvCxnSpPr>
        <p:spPr>
          <a:xfrm>
            <a:off x="2689925" y="2680175"/>
            <a:ext cx="401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9" name="Google Shape;289;p28"/>
          <p:cNvCxnSpPr>
            <a:stCxn id="282" idx="3"/>
            <a:endCxn id="283" idx="1"/>
          </p:cNvCxnSpPr>
          <p:nvPr/>
        </p:nvCxnSpPr>
        <p:spPr>
          <a:xfrm>
            <a:off x="4440475" y="2680175"/>
            <a:ext cx="319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0" name="Google Shape;290;p28"/>
          <p:cNvCxnSpPr>
            <a:stCxn id="283" idx="3"/>
            <a:endCxn id="284" idx="1"/>
          </p:cNvCxnSpPr>
          <p:nvPr/>
        </p:nvCxnSpPr>
        <p:spPr>
          <a:xfrm flipH="1" rot="10800000">
            <a:off x="6108650" y="2276675"/>
            <a:ext cx="260700" cy="40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1" name="Google Shape;291;p28"/>
          <p:cNvCxnSpPr>
            <a:stCxn id="283" idx="3"/>
            <a:endCxn id="286" idx="1"/>
          </p:cNvCxnSpPr>
          <p:nvPr/>
        </p:nvCxnSpPr>
        <p:spPr>
          <a:xfrm>
            <a:off x="6108650" y="2680175"/>
            <a:ext cx="260400" cy="55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92" name="Google Shape;292;p28"/>
          <p:cNvSpPr txBox="1"/>
          <p:nvPr/>
        </p:nvSpPr>
        <p:spPr>
          <a:xfrm>
            <a:off x="6108650" y="3834025"/>
            <a:ext cx="20265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Deep learning based text detector/ reader and barcode reader.</a:t>
            </a:r>
            <a:br>
              <a:rPr lang="en"/>
            </a:br>
            <a:r>
              <a:rPr lang="en"/>
              <a:t>Match there output.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9"/>
          <p:cNvSpPr txBox="1"/>
          <p:nvPr>
            <p:ph idx="1" type="body"/>
          </p:nvPr>
        </p:nvSpPr>
        <p:spPr>
          <a:xfrm>
            <a:off x="311700" y="1152475"/>
            <a:ext cx="8520600" cy="324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Personally read over </a:t>
            </a:r>
            <a:r>
              <a:rPr b="1" lang="en"/>
              <a:t>20+ papers</a:t>
            </a:r>
            <a:r>
              <a:rPr lang="en"/>
              <a:t> for coming up with pipeline design, model architecture choice.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Implemented and test over </a:t>
            </a:r>
            <a:r>
              <a:rPr b="1" lang="en"/>
              <a:t>3-7 different models</a:t>
            </a:r>
            <a:r>
              <a:rPr lang="en"/>
              <a:t> for each stage of pipeline.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Each module </a:t>
            </a:r>
            <a:r>
              <a:rPr b="1" lang="en"/>
              <a:t>trained end-to-end</a:t>
            </a:r>
            <a:r>
              <a:rPr lang="en"/>
              <a:t> on its </a:t>
            </a:r>
            <a:r>
              <a:rPr lang="en"/>
              <a:t>manually</a:t>
            </a:r>
            <a:r>
              <a:rPr lang="en"/>
              <a:t> annotated data for first iteration.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Each module</a:t>
            </a:r>
            <a:r>
              <a:rPr lang="en"/>
              <a:t> </a:t>
            </a:r>
            <a:r>
              <a:rPr b="1" lang="en"/>
              <a:t>containerized (docker)</a:t>
            </a:r>
            <a:r>
              <a:rPr lang="en"/>
              <a:t> and then integrated.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Wrote individual </a:t>
            </a:r>
            <a:r>
              <a:rPr b="1" lang="en"/>
              <a:t>benchmark tests</a:t>
            </a:r>
            <a:r>
              <a:rPr lang="en"/>
              <a:t> and pipeline level benchmarks.</a:t>
            </a:r>
            <a:endParaRPr/>
          </a:p>
        </p:txBody>
      </p:sp>
      <p:sp>
        <p:nvSpPr>
          <p:cNvPr id="298" name="Google Shape;298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Deployment</a:t>
            </a:r>
            <a:endParaRPr/>
          </a:p>
        </p:txBody>
      </p:sp>
      <p:sp>
        <p:nvSpPr>
          <p:cNvPr id="299" name="Google Shape;299;p29"/>
          <p:cNvSpPr txBox="1"/>
          <p:nvPr>
            <p:ph idx="12" type="sldNum"/>
          </p:nvPr>
        </p:nvSpPr>
        <p:spPr>
          <a:xfrm>
            <a:off x="8472458" y="48156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30"/>
          <p:cNvSpPr txBox="1"/>
          <p:nvPr>
            <p:ph idx="1" type="body"/>
          </p:nvPr>
        </p:nvSpPr>
        <p:spPr>
          <a:xfrm>
            <a:off x="311700" y="1152475"/>
            <a:ext cx="8520600" cy="366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Proposed pipeline achieved </a:t>
            </a:r>
            <a:r>
              <a:rPr b="1" lang="en"/>
              <a:t>over 97% accuracy</a:t>
            </a:r>
            <a:r>
              <a:rPr lang="en"/>
              <a:t> on unseen data from same warehouse.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From next iteration (i.e. moving to </a:t>
            </a:r>
            <a:r>
              <a:rPr b="1" lang="en"/>
              <a:t>new warehouse</a:t>
            </a:r>
            <a:r>
              <a:rPr lang="en"/>
              <a:t>), the earlier trained system worked with </a:t>
            </a:r>
            <a:r>
              <a:rPr b="1" lang="en"/>
              <a:t>85</a:t>
            </a:r>
            <a:r>
              <a:rPr b="1" lang="en"/>
              <a:t>% accuracy</a:t>
            </a:r>
            <a:r>
              <a:rPr lang="en"/>
              <a:t> with </a:t>
            </a:r>
            <a:r>
              <a:rPr b="1" lang="en"/>
              <a:t>no retraining</a:t>
            </a:r>
            <a:r>
              <a:rPr lang="en"/>
              <a:t>.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Used the previous model iteration to </a:t>
            </a:r>
            <a:r>
              <a:rPr b="1" lang="en"/>
              <a:t>generate initial labels</a:t>
            </a:r>
            <a:r>
              <a:rPr lang="en"/>
              <a:t> for new </a:t>
            </a:r>
            <a:r>
              <a:rPr lang="en"/>
              <a:t>warehouse</a:t>
            </a:r>
            <a:r>
              <a:rPr lang="en"/>
              <a:t> data.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Annotation team </a:t>
            </a:r>
            <a:r>
              <a:rPr b="1" lang="en"/>
              <a:t>fixed the intial labels</a:t>
            </a:r>
            <a:r>
              <a:rPr lang="en"/>
              <a:t>, much faster than annotating from </a:t>
            </a:r>
            <a:r>
              <a:rPr lang="en"/>
              <a:t>scratch</a:t>
            </a:r>
            <a:r>
              <a:rPr lang="en"/>
              <a:t>.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1000"/>
              </a:spcAft>
              <a:buSzPts val="1800"/>
              <a:buAutoNum type="arabicPeriod"/>
            </a:pPr>
            <a:r>
              <a:rPr lang="en"/>
              <a:t>Generalized well to all new warehouse setting after finetuning for edge cases.</a:t>
            </a:r>
            <a:endParaRPr/>
          </a:p>
        </p:txBody>
      </p:sp>
      <p:sp>
        <p:nvSpPr>
          <p:cNvPr id="305" name="Google Shape;305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Impact</a:t>
            </a:r>
            <a:endParaRPr/>
          </a:p>
        </p:txBody>
      </p:sp>
      <p:sp>
        <p:nvSpPr>
          <p:cNvPr id="306" name="Google Shape;306;p30"/>
          <p:cNvSpPr txBox="1"/>
          <p:nvPr>
            <p:ph idx="12" type="sldNum"/>
          </p:nvPr>
        </p:nvSpPr>
        <p:spPr>
          <a:xfrm>
            <a:off x="8472458" y="48156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work</a:t>
            </a:r>
            <a:endParaRPr/>
          </a:p>
        </p:txBody>
      </p:sp>
      <p:sp>
        <p:nvSpPr>
          <p:cNvPr id="312" name="Google Shape;312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designed pipeline was so successful that it was then maintained by over 4 engineers in the team.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Moved to a new project, described next </a:t>
            </a:r>
            <a:endParaRPr/>
          </a:p>
        </p:txBody>
      </p:sp>
      <p:sp>
        <p:nvSpPr>
          <p:cNvPr id="313" name="Google Shape;313;p31"/>
          <p:cNvSpPr txBox="1"/>
          <p:nvPr>
            <p:ph idx="12" type="sldNum"/>
          </p:nvPr>
        </p:nvSpPr>
        <p:spPr>
          <a:xfrm>
            <a:off x="8472458" y="48156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</a:t>
            </a:r>
            <a:endParaRPr/>
          </a:p>
        </p:txBody>
      </p:sp>
      <p:sp>
        <p:nvSpPr>
          <p:cNvPr id="63" name="Google Shape;63;p14"/>
          <p:cNvSpPr txBox="1"/>
          <p:nvPr>
            <p:ph idx="12" type="sldNum"/>
          </p:nvPr>
        </p:nvSpPr>
        <p:spPr>
          <a:xfrm>
            <a:off x="8472458" y="48156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64" name="Google Shape;64;p14"/>
          <p:cNvGrpSpPr/>
          <p:nvPr/>
        </p:nvGrpSpPr>
        <p:grpSpPr>
          <a:xfrm>
            <a:off x="245101" y="1644975"/>
            <a:ext cx="2192179" cy="1942479"/>
            <a:chOff x="245101" y="1644975"/>
            <a:chExt cx="2192179" cy="1942479"/>
          </a:xfrm>
        </p:grpSpPr>
        <p:sp>
          <p:nvSpPr>
            <p:cNvPr id="65" name="Google Shape;65;p14"/>
            <p:cNvSpPr/>
            <p:nvPr/>
          </p:nvSpPr>
          <p:spPr>
            <a:xfrm>
              <a:off x="902781" y="3080265"/>
              <a:ext cx="1534500" cy="133500"/>
            </a:xfrm>
            <a:prstGeom prst="rect">
              <a:avLst/>
            </a:prstGeom>
            <a:solidFill>
              <a:srgbClr val="0E94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14"/>
            <p:cNvSpPr txBox="1"/>
            <p:nvPr/>
          </p:nvSpPr>
          <p:spPr>
            <a:xfrm>
              <a:off x="466173" y="3216054"/>
              <a:ext cx="871200" cy="37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 sz="1200">
                  <a:latin typeface="Roboto"/>
                  <a:ea typeface="Roboto"/>
                  <a:cs typeface="Roboto"/>
                  <a:sym typeface="Roboto"/>
                </a:rPr>
                <a:t>2015-19</a:t>
              </a:r>
              <a:endParaRPr b="1"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67" name="Google Shape;67;p14"/>
            <p:cNvGrpSpPr/>
            <p:nvPr/>
          </p:nvGrpSpPr>
          <p:grpSpPr>
            <a:xfrm>
              <a:off x="851208" y="2800855"/>
              <a:ext cx="92400" cy="411825"/>
              <a:chOff x="845575" y="2563700"/>
              <a:chExt cx="92400" cy="411825"/>
            </a:xfrm>
          </p:grpSpPr>
          <p:cxnSp>
            <p:nvCxnSpPr>
              <p:cNvPr id="68" name="Google Shape;68;p14"/>
              <p:cNvCxnSpPr/>
              <p:nvPr/>
            </p:nvCxnSpPr>
            <p:spPr>
              <a:xfrm>
                <a:off x="891775" y="2616125"/>
                <a:ext cx="0" cy="359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69" name="Google Shape;69;p14"/>
              <p:cNvSpPr/>
              <p:nvPr/>
            </p:nvSpPr>
            <p:spPr>
              <a:xfrm>
                <a:off x="845575" y="2563700"/>
                <a:ext cx="92400" cy="924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70" name="Google Shape;70;p14"/>
            <p:cNvSpPr txBox="1"/>
            <p:nvPr/>
          </p:nvSpPr>
          <p:spPr>
            <a:xfrm>
              <a:off x="245101" y="1644975"/>
              <a:ext cx="2102400" cy="94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Bachelors Computer Science</a:t>
              </a: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, </a:t>
              </a:r>
              <a:r>
                <a:rPr b="1" lang="en">
                  <a:latin typeface="Roboto"/>
                  <a:ea typeface="Roboto"/>
                  <a:cs typeface="Roboto"/>
                  <a:sym typeface="Roboto"/>
                </a:rPr>
                <a:t>IIT</a:t>
              </a: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 RPR</a:t>
              </a:r>
              <a:r>
                <a:rPr b="1" lang="en">
                  <a:latin typeface="Roboto"/>
                  <a:ea typeface="Roboto"/>
                  <a:cs typeface="Roboto"/>
                  <a:sym typeface="Roboto"/>
                </a:rPr>
                <a:t>, Institute Rank 1</a:t>
              </a:r>
              <a:endParaRPr b="1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71" name="Google Shape;71;p14"/>
          <p:cNvGrpSpPr/>
          <p:nvPr/>
        </p:nvGrpSpPr>
        <p:grpSpPr>
          <a:xfrm>
            <a:off x="2071698" y="2703375"/>
            <a:ext cx="1900082" cy="1930000"/>
            <a:chOff x="2071698" y="2703375"/>
            <a:chExt cx="1900082" cy="1930000"/>
          </a:xfrm>
        </p:grpSpPr>
        <p:sp>
          <p:nvSpPr>
            <p:cNvPr id="72" name="Google Shape;72;p14"/>
            <p:cNvSpPr/>
            <p:nvPr/>
          </p:nvSpPr>
          <p:spPr>
            <a:xfrm>
              <a:off x="2437281" y="3080265"/>
              <a:ext cx="1534500" cy="133500"/>
            </a:xfrm>
            <a:prstGeom prst="rect">
              <a:avLst/>
            </a:prstGeom>
            <a:solidFill>
              <a:srgbClr val="0856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4"/>
            <p:cNvSpPr txBox="1"/>
            <p:nvPr/>
          </p:nvSpPr>
          <p:spPr>
            <a:xfrm>
              <a:off x="2254488" y="3689575"/>
              <a:ext cx="1534500" cy="94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Computer Vision Research Fellow</a:t>
              </a:r>
              <a:r>
                <a:rPr b="1" lang="en">
                  <a:latin typeface="Roboto"/>
                  <a:ea typeface="Roboto"/>
                  <a:cs typeface="Roboto"/>
                  <a:sym typeface="Roboto"/>
                </a:rPr>
                <a:t>, Adobe</a:t>
              </a:r>
              <a:endParaRPr b="1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4" name="Google Shape;74;p14"/>
            <p:cNvSpPr txBox="1"/>
            <p:nvPr/>
          </p:nvSpPr>
          <p:spPr>
            <a:xfrm>
              <a:off x="2071698" y="2703375"/>
              <a:ext cx="1014300" cy="37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 sz="1200">
                  <a:latin typeface="Roboto"/>
                  <a:ea typeface="Roboto"/>
                  <a:cs typeface="Roboto"/>
                  <a:sym typeface="Roboto"/>
                </a:rPr>
                <a:t>2019-20</a:t>
              </a:r>
              <a:endParaRPr b="1"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75" name="Google Shape;75;p14"/>
            <p:cNvGrpSpPr/>
            <p:nvPr/>
          </p:nvGrpSpPr>
          <p:grpSpPr>
            <a:xfrm rot="10800000">
              <a:off x="2395183" y="3080258"/>
              <a:ext cx="92400" cy="411825"/>
              <a:chOff x="2070100" y="2563700"/>
              <a:chExt cx="92400" cy="411825"/>
            </a:xfrm>
          </p:grpSpPr>
          <p:cxnSp>
            <p:nvCxnSpPr>
              <p:cNvPr id="76" name="Google Shape;76;p14"/>
              <p:cNvCxnSpPr/>
              <p:nvPr/>
            </p:nvCxnSpPr>
            <p:spPr>
              <a:xfrm>
                <a:off x="2116300" y="2616125"/>
                <a:ext cx="0" cy="359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77" name="Google Shape;77;p14"/>
              <p:cNvSpPr/>
              <p:nvPr/>
            </p:nvSpPr>
            <p:spPr>
              <a:xfrm>
                <a:off x="2070100" y="2563700"/>
                <a:ext cx="92400" cy="924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78" name="Google Shape;78;p14"/>
          <p:cNvGrpSpPr/>
          <p:nvPr/>
        </p:nvGrpSpPr>
        <p:grpSpPr>
          <a:xfrm>
            <a:off x="3642899" y="1577100"/>
            <a:ext cx="2163301" cy="2010350"/>
            <a:chOff x="3642899" y="1577100"/>
            <a:chExt cx="2163301" cy="2010350"/>
          </a:xfrm>
        </p:grpSpPr>
        <p:sp>
          <p:nvSpPr>
            <p:cNvPr id="79" name="Google Shape;79;p14"/>
            <p:cNvSpPr/>
            <p:nvPr/>
          </p:nvSpPr>
          <p:spPr>
            <a:xfrm>
              <a:off x="3971778" y="3080265"/>
              <a:ext cx="1534500" cy="133500"/>
            </a:xfrm>
            <a:prstGeom prst="rect">
              <a:avLst/>
            </a:prstGeom>
            <a:solidFill>
              <a:srgbClr val="0E94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80" name="Google Shape;80;p14"/>
            <p:cNvGrpSpPr/>
            <p:nvPr/>
          </p:nvGrpSpPr>
          <p:grpSpPr>
            <a:xfrm>
              <a:off x="3924544" y="2800855"/>
              <a:ext cx="92400" cy="411825"/>
              <a:chOff x="845575" y="2563700"/>
              <a:chExt cx="92400" cy="411825"/>
            </a:xfrm>
          </p:grpSpPr>
          <p:cxnSp>
            <p:nvCxnSpPr>
              <p:cNvPr id="81" name="Google Shape;81;p14"/>
              <p:cNvCxnSpPr/>
              <p:nvPr/>
            </p:nvCxnSpPr>
            <p:spPr>
              <a:xfrm>
                <a:off x="891775" y="2616125"/>
                <a:ext cx="0" cy="359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82" name="Google Shape;82;p14"/>
              <p:cNvSpPr/>
              <p:nvPr/>
            </p:nvSpPr>
            <p:spPr>
              <a:xfrm>
                <a:off x="845575" y="2563700"/>
                <a:ext cx="92400" cy="924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83" name="Google Shape;83;p14"/>
            <p:cNvSpPr txBox="1"/>
            <p:nvPr/>
          </p:nvSpPr>
          <p:spPr>
            <a:xfrm>
              <a:off x="3642899" y="3216050"/>
              <a:ext cx="803100" cy="37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 sz="1200">
                  <a:latin typeface="Roboto"/>
                  <a:ea typeface="Roboto"/>
                  <a:cs typeface="Roboto"/>
                  <a:sym typeface="Roboto"/>
                </a:rPr>
                <a:t>2020-21</a:t>
              </a:r>
              <a:endParaRPr b="1"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4" name="Google Shape;84;p14"/>
            <p:cNvSpPr txBox="1"/>
            <p:nvPr/>
          </p:nvSpPr>
          <p:spPr>
            <a:xfrm>
              <a:off x="3653100" y="1577100"/>
              <a:ext cx="2153100" cy="108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Deep Learning Engineer, Vimaan - </a:t>
              </a:r>
              <a:r>
                <a:rPr b="1" lang="en">
                  <a:latin typeface="Roboto"/>
                  <a:ea typeface="Roboto"/>
                  <a:cs typeface="Roboto"/>
                  <a:sym typeface="Roboto"/>
                </a:rPr>
                <a:t>Startup</a:t>
              </a: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 working with </a:t>
              </a:r>
              <a:r>
                <a:rPr i="1" lang="en">
                  <a:latin typeface="Roboto"/>
                  <a:ea typeface="Roboto"/>
                  <a:cs typeface="Roboto"/>
                  <a:sym typeface="Roboto"/>
                </a:rPr>
                <a:t>Drones</a:t>
              </a:r>
              <a:endParaRPr i="1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85" name="Google Shape;85;p14"/>
          <p:cNvGrpSpPr/>
          <p:nvPr/>
        </p:nvGrpSpPr>
        <p:grpSpPr>
          <a:xfrm>
            <a:off x="5131306" y="2703375"/>
            <a:ext cx="2102445" cy="1885525"/>
            <a:chOff x="5131306" y="2703375"/>
            <a:chExt cx="2102445" cy="1885525"/>
          </a:xfrm>
        </p:grpSpPr>
        <p:sp>
          <p:nvSpPr>
            <p:cNvPr id="86" name="Google Shape;86;p14"/>
            <p:cNvSpPr/>
            <p:nvPr/>
          </p:nvSpPr>
          <p:spPr>
            <a:xfrm>
              <a:off x="5506276" y="3080265"/>
              <a:ext cx="1534500" cy="133500"/>
            </a:xfrm>
            <a:prstGeom prst="rect">
              <a:avLst/>
            </a:prstGeom>
            <a:solidFill>
              <a:srgbClr val="0856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87" name="Google Shape;87;p14"/>
            <p:cNvGrpSpPr/>
            <p:nvPr/>
          </p:nvGrpSpPr>
          <p:grpSpPr>
            <a:xfrm rot="10800000">
              <a:off x="5455515" y="3080258"/>
              <a:ext cx="92400" cy="411825"/>
              <a:chOff x="2070100" y="2563700"/>
              <a:chExt cx="92400" cy="411825"/>
            </a:xfrm>
          </p:grpSpPr>
          <p:cxnSp>
            <p:nvCxnSpPr>
              <p:cNvPr id="88" name="Google Shape;88;p14"/>
              <p:cNvCxnSpPr/>
              <p:nvPr/>
            </p:nvCxnSpPr>
            <p:spPr>
              <a:xfrm>
                <a:off x="2116300" y="2616125"/>
                <a:ext cx="0" cy="359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89" name="Google Shape;89;p14"/>
              <p:cNvSpPr/>
              <p:nvPr/>
            </p:nvSpPr>
            <p:spPr>
              <a:xfrm>
                <a:off x="2070100" y="2563700"/>
                <a:ext cx="92400" cy="924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90" name="Google Shape;90;p14"/>
            <p:cNvSpPr txBox="1"/>
            <p:nvPr/>
          </p:nvSpPr>
          <p:spPr>
            <a:xfrm>
              <a:off x="5131306" y="2703375"/>
              <a:ext cx="1128000" cy="37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 sz="1200">
                  <a:latin typeface="Roboto"/>
                  <a:ea typeface="Roboto"/>
                  <a:cs typeface="Roboto"/>
                  <a:sym typeface="Roboto"/>
                </a:rPr>
                <a:t>2021-Present</a:t>
              </a:r>
              <a:endParaRPr b="1"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1" name="Google Shape;91;p14"/>
            <p:cNvSpPr txBox="1"/>
            <p:nvPr/>
          </p:nvSpPr>
          <p:spPr>
            <a:xfrm>
              <a:off x="5370450" y="3645100"/>
              <a:ext cx="1863300" cy="94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Masters Research,</a:t>
              </a:r>
              <a:br>
                <a:rPr lang="en">
                  <a:latin typeface="Roboto"/>
                  <a:ea typeface="Roboto"/>
                  <a:cs typeface="Roboto"/>
                  <a:sym typeface="Roboto"/>
                </a:rPr>
              </a:b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Machine Learning</a:t>
              </a:r>
              <a:br>
                <a:rPr lang="en">
                  <a:latin typeface="Roboto"/>
                  <a:ea typeface="Roboto"/>
                  <a:cs typeface="Roboto"/>
                  <a:sym typeface="Roboto"/>
                </a:rPr>
              </a:br>
              <a:r>
                <a:rPr b="1" lang="en">
                  <a:latin typeface="Roboto"/>
                  <a:ea typeface="Roboto"/>
                  <a:cs typeface="Roboto"/>
                  <a:sym typeface="Roboto"/>
                </a:rPr>
                <a:t>Columbia University</a:t>
              </a:r>
              <a:endParaRPr b="1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92" name="Google Shape;92;p14"/>
          <p:cNvGrpSpPr/>
          <p:nvPr/>
        </p:nvGrpSpPr>
        <p:grpSpPr>
          <a:xfrm>
            <a:off x="6671021" y="1577100"/>
            <a:ext cx="2475461" cy="2010343"/>
            <a:chOff x="6671021" y="1577100"/>
            <a:chExt cx="2475461" cy="2010343"/>
          </a:xfrm>
        </p:grpSpPr>
        <p:sp>
          <p:nvSpPr>
            <p:cNvPr id="93" name="Google Shape;93;p14"/>
            <p:cNvSpPr/>
            <p:nvPr/>
          </p:nvSpPr>
          <p:spPr>
            <a:xfrm>
              <a:off x="7040783" y="3080265"/>
              <a:ext cx="2105700" cy="133500"/>
            </a:xfrm>
            <a:prstGeom prst="rect">
              <a:avLst/>
            </a:prstGeom>
            <a:solidFill>
              <a:srgbClr val="0E94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94" name="Google Shape;94;p14"/>
            <p:cNvGrpSpPr/>
            <p:nvPr/>
          </p:nvGrpSpPr>
          <p:grpSpPr>
            <a:xfrm>
              <a:off x="6994658" y="2800855"/>
              <a:ext cx="92400" cy="411825"/>
              <a:chOff x="845575" y="2563700"/>
              <a:chExt cx="92400" cy="411825"/>
            </a:xfrm>
          </p:grpSpPr>
          <p:cxnSp>
            <p:nvCxnSpPr>
              <p:cNvPr id="95" name="Google Shape;95;p14"/>
              <p:cNvCxnSpPr/>
              <p:nvPr/>
            </p:nvCxnSpPr>
            <p:spPr>
              <a:xfrm>
                <a:off x="891775" y="2616125"/>
                <a:ext cx="0" cy="359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96" name="Google Shape;96;p14"/>
              <p:cNvSpPr/>
              <p:nvPr/>
            </p:nvSpPr>
            <p:spPr>
              <a:xfrm>
                <a:off x="845575" y="2563700"/>
                <a:ext cx="92400" cy="924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97" name="Google Shape;97;p14"/>
            <p:cNvSpPr txBox="1"/>
            <p:nvPr/>
          </p:nvSpPr>
          <p:spPr>
            <a:xfrm>
              <a:off x="6671021" y="3216043"/>
              <a:ext cx="745800" cy="37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 sz="1200">
                  <a:latin typeface="Roboto"/>
                  <a:ea typeface="Roboto"/>
                  <a:cs typeface="Roboto"/>
                  <a:sym typeface="Roboto"/>
                </a:rPr>
                <a:t>2022</a:t>
              </a:r>
              <a:endParaRPr b="1"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8" name="Google Shape;98;p14"/>
            <p:cNvSpPr txBox="1"/>
            <p:nvPr/>
          </p:nvSpPr>
          <p:spPr>
            <a:xfrm>
              <a:off x="6939724" y="1577100"/>
              <a:ext cx="1781700" cy="94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Intern, </a:t>
              </a:r>
              <a:r>
                <a:rPr b="1" lang="en">
                  <a:latin typeface="Roboto"/>
                  <a:ea typeface="Roboto"/>
                  <a:cs typeface="Roboto"/>
                  <a:sym typeface="Roboto"/>
                </a:rPr>
                <a:t>Apple</a:t>
              </a:r>
              <a:endParaRPr b="1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On-device Machine Learning Team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99" name="Google Shape;99;p14"/>
          <p:cNvSpPr txBox="1"/>
          <p:nvPr/>
        </p:nvSpPr>
        <p:spPr>
          <a:xfrm>
            <a:off x="140475" y="3689575"/>
            <a:ext cx="16860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ntern, </a:t>
            </a:r>
            <a: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Microsoft</a:t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Intern, </a:t>
            </a:r>
            <a: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NAVER</a:t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work</a:t>
            </a:r>
            <a:endParaRPr/>
          </a:p>
        </p:txBody>
      </p:sp>
      <p:sp>
        <p:nvSpPr>
          <p:cNvPr id="319" name="Google Shape;319;p32"/>
          <p:cNvSpPr txBox="1"/>
          <p:nvPr>
            <p:ph idx="12" type="sldNum"/>
          </p:nvPr>
        </p:nvSpPr>
        <p:spPr>
          <a:xfrm>
            <a:off x="8472458" y="48156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20" name="Google Shape;32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3300" y="1150825"/>
            <a:ext cx="4269592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32"/>
          <p:cNvSpPr txBox="1"/>
          <p:nvPr>
            <p:ph idx="1" type="body"/>
          </p:nvPr>
        </p:nvSpPr>
        <p:spPr>
          <a:xfrm>
            <a:off x="4101300" y="1152475"/>
            <a:ext cx="4731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Make a </a:t>
            </a:r>
            <a:r>
              <a:rPr i="1" lang="en"/>
              <a:t>real-time system</a:t>
            </a:r>
            <a:r>
              <a:rPr lang="en"/>
              <a:t> which can scan and read objects kept on table.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Camera fit on top of the table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Operator keeps placing objects on the table.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Scan the label on object, and show feedback to operator for successful scan. Or error if no label found on object.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Do an edge device NVIDIA Jetson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Challenges</a:t>
            </a:r>
            <a:endParaRPr/>
          </a:p>
        </p:txBody>
      </p:sp>
      <p:sp>
        <p:nvSpPr>
          <p:cNvPr id="327" name="Google Shape;327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Do not trigger </a:t>
            </a:r>
            <a:r>
              <a:rPr lang="en"/>
              <a:t>pipeline</a:t>
            </a:r>
            <a:r>
              <a:rPr lang="en"/>
              <a:t> for negative cases like</a:t>
            </a:r>
            <a:endParaRPr/>
          </a:p>
          <a:p>
            <a:pPr indent="-317500" lvl="1" marL="914400" rtl="0" algn="l">
              <a:spcBef>
                <a:spcPts val="100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Shadow of camera</a:t>
            </a:r>
            <a:endParaRPr/>
          </a:p>
          <a:p>
            <a:pPr indent="-317500" lvl="1" marL="914400" rtl="0" algn="l">
              <a:spcBef>
                <a:spcPts val="100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Operators moves empty </a:t>
            </a:r>
            <a:r>
              <a:rPr lang="en"/>
              <a:t>hands on table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If an object is kept on the table, its counted as one object even if kept/moved around.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1000"/>
              </a:spcAft>
              <a:buSzPts val="1800"/>
              <a:buAutoNum type="arabicPeriod"/>
            </a:pPr>
            <a:r>
              <a:rPr lang="en"/>
              <a:t>Edge device - has to be super fast and super light.</a:t>
            </a:r>
            <a:endParaRPr/>
          </a:p>
        </p:txBody>
      </p:sp>
      <p:sp>
        <p:nvSpPr>
          <p:cNvPr id="328" name="Google Shape;328;p33"/>
          <p:cNvSpPr txBox="1"/>
          <p:nvPr>
            <p:ph idx="12" type="sldNum"/>
          </p:nvPr>
        </p:nvSpPr>
        <p:spPr>
          <a:xfrm>
            <a:off x="8472458" y="48156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34"/>
          <p:cNvSpPr txBox="1"/>
          <p:nvPr>
            <p:ph idx="1" type="body"/>
          </p:nvPr>
        </p:nvSpPr>
        <p:spPr>
          <a:xfrm>
            <a:off x="311700" y="1152475"/>
            <a:ext cx="8520600" cy="63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Simplified</a:t>
            </a:r>
            <a:r>
              <a:rPr lang="en"/>
              <a:t> pipeline for edge device</a:t>
            </a:r>
            <a:endParaRPr/>
          </a:p>
        </p:txBody>
      </p:sp>
      <p:sp>
        <p:nvSpPr>
          <p:cNvPr id="334" name="Google Shape;334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</a:t>
            </a:r>
            <a:endParaRPr/>
          </a:p>
        </p:txBody>
      </p:sp>
      <p:sp>
        <p:nvSpPr>
          <p:cNvPr id="335" name="Google Shape;335;p34"/>
          <p:cNvSpPr txBox="1"/>
          <p:nvPr>
            <p:ph idx="12" type="sldNum"/>
          </p:nvPr>
        </p:nvSpPr>
        <p:spPr>
          <a:xfrm>
            <a:off x="8472458" y="48156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6" name="Google Shape;336;p34"/>
          <p:cNvSpPr txBox="1"/>
          <p:nvPr/>
        </p:nvSpPr>
        <p:spPr>
          <a:xfrm>
            <a:off x="67550" y="2480075"/>
            <a:ext cx="1188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Input frames</a:t>
            </a:r>
            <a:endParaRPr/>
          </a:p>
        </p:txBody>
      </p:sp>
      <p:sp>
        <p:nvSpPr>
          <p:cNvPr id="337" name="Google Shape;337;p34"/>
          <p:cNvSpPr/>
          <p:nvPr/>
        </p:nvSpPr>
        <p:spPr>
          <a:xfrm>
            <a:off x="1340825" y="2330075"/>
            <a:ext cx="1349100" cy="700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 spotting trigger</a:t>
            </a:r>
            <a:endParaRPr/>
          </a:p>
        </p:txBody>
      </p:sp>
      <p:sp>
        <p:nvSpPr>
          <p:cNvPr id="338" name="Google Shape;338;p34"/>
          <p:cNvSpPr/>
          <p:nvPr/>
        </p:nvSpPr>
        <p:spPr>
          <a:xfrm>
            <a:off x="3091325" y="2330075"/>
            <a:ext cx="1560000" cy="700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Semantic Segmentation (Object &amp; Label)</a:t>
            </a:r>
            <a:endParaRPr/>
          </a:p>
        </p:txBody>
      </p:sp>
      <p:sp>
        <p:nvSpPr>
          <p:cNvPr id="339" name="Google Shape;339;p34"/>
          <p:cNvSpPr/>
          <p:nvPr/>
        </p:nvSpPr>
        <p:spPr>
          <a:xfrm>
            <a:off x="5206913" y="1926525"/>
            <a:ext cx="1349100" cy="700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Read Text</a:t>
            </a:r>
            <a:endParaRPr/>
          </a:p>
        </p:txBody>
      </p:sp>
      <p:sp>
        <p:nvSpPr>
          <p:cNvPr id="340" name="Google Shape;340;p34"/>
          <p:cNvSpPr txBox="1"/>
          <p:nvPr/>
        </p:nvSpPr>
        <p:spPr>
          <a:xfrm>
            <a:off x="7075300" y="2330075"/>
            <a:ext cx="13491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Store in DB </a:t>
            </a:r>
            <a:br>
              <a:rPr lang="en"/>
            </a:br>
            <a:r>
              <a:rPr lang="en"/>
              <a:t>&amp; show live feedback to operator</a:t>
            </a:r>
            <a:endParaRPr/>
          </a:p>
        </p:txBody>
      </p:sp>
      <p:sp>
        <p:nvSpPr>
          <p:cNvPr id="341" name="Google Shape;341;p34"/>
          <p:cNvSpPr/>
          <p:nvPr/>
        </p:nvSpPr>
        <p:spPr>
          <a:xfrm>
            <a:off x="5206900" y="2880275"/>
            <a:ext cx="1349100" cy="700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Read barcode </a:t>
            </a:r>
            <a:endParaRPr/>
          </a:p>
        </p:txBody>
      </p:sp>
      <p:cxnSp>
        <p:nvCxnSpPr>
          <p:cNvPr id="342" name="Google Shape;342;p34"/>
          <p:cNvCxnSpPr>
            <a:stCxn id="337" idx="1"/>
            <a:endCxn id="337" idx="1"/>
          </p:cNvCxnSpPr>
          <p:nvPr/>
        </p:nvCxnSpPr>
        <p:spPr>
          <a:xfrm>
            <a:off x="1340825" y="2680175"/>
            <a:ext cx="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3" name="Google Shape;343;p34"/>
          <p:cNvCxnSpPr>
            <a:stCxn id="337" idx="3"/>
            <a:endCxn id="344" idx="1"/>
          </p:cNvCxnSpPr>
          <p:nvPr/>
        </p:nvCxnSpPr>
        <p:spPr>
          <a:xfrm>
            <a:off x="2689925" y="2680175"/>
            <a:ext cx="401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45" name="Google Shape;345;p34"/>
          <p:cNvCxnSpPr>
            <a:stCxn id="338" idx="3"/>
            <a:endCxn id="339" idx="1"/>
          </p:cNvCxnSpPr>
          <p:nvPr/>
        </p:nvCxnSpPr>
        <p:spPr>
          <a:xfrm flipH="1" rot="10800000">
            <a:off x="4651325" y="2276675"/>
            <a:ext cx="555600" cy="40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46" name="Google Shape;346;p34"/>
          <p:cNvCxnSpPr>
            <a:stCxn id="338" idx="3"/>
            <a:endCxn id="341" idx="1"/>
          </p:cNvCxnSpPr>
          <p:nvPr/>
        </p:nvCxnSpPr>
        <p:spPr>
          <a:xfrm>
            <a:off x="4651325" y="2680175"/>
            <a:ext cx="555600" cy="55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35"/>
          <p:cNvSpPr txBox="1"/>
          <p:nvPr>
            <p:ph idx="1" type="body"/>
          </p:nvPr>
        </p:nvSpPr>
        <p:spPr>
          <a:xfrm>
            <a:off x="311700" y="1152475"/>
            <a:ext cx="8520600" cy="63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Simplified pipeline for edge device</a:t>
            </a:r>
            <a:endParaRPr/>
          </a:p>
        </p:txBody>
      </p:sp>
      <p:sp>
        <p:nvSpPr>
          <p:cNvPr id="352" name="Google Shape;352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</a:t>
            </a:r>
            <a:endParaRPr/>
          </a:p>
        </p:txBody>
      </p:sp>
      <p:sp>
        <p:nvSpPr>
          <p:cNvPr id="353" name="Google Shape;353;p35"/>
          <p:cNvSpPr txBox="1"/>
          <p:nvPr>
            <p:ph idx="12" type="sldNum"/>
          </p:nvPr>
        </p:nvSpPr>
        <p:spPr>
          <a:xfrm>
            <a:off x="8472458" y="48156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4" name="Google Shape;354;p35"/>
          <p:cNvSpPr txBox="1"/>
          <p:nvPr/>
        </p:nvSpPr>
        <p:spPr>
          <a:xfrm>
            <a:off x="67550" y="2480075"/>
            <a:ext cx="1188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Input frames</a:t>
            </a:r>
            <a:endParaRPr/>
          </a:p>
        </p:txBody>
      </p:sp>
      <p:sp>
        <p:nvSpPr>
          <p:cNvPr id="355" name="Google Shape;355;p35"/>
          <p:cNvSpPr/>
          <p:nvPr/>
        </p:nvSpPr>
        <p:spPr>
          <a:xfrm>
            <a:off x="1340825" y="2330075"/>
            <a:ext cx="1349100" cy="7002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 spotting trigger</a:t>
            </a:r>
            <a:endParaRPr/>
          </a:p>
        </p:txBody>
      </p:sp>
      <p:sp>
        <p:nvSpPr>
          <p:cNvPr id="356" name="Google Shape;356;p35"/>
          <p:cNvSpPr/>
          <p:nvPr/>
        </p:nvSpPr>
        <p:spPr>
          <a:xfrm>
            <a:off x="3091325" y="2330075"/>
            <a:ext cx="1560000" cy="700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Semantic Segmentation (Object &amp; Label)</a:t>
            </a:r>
            <a:endParaRPr/>
          </a:p>
        </p:txBody>
      </p:sp>
      <p:sp>
        <p:nvSpPr>
          <p:cNvPr id="357" name="Google Shape;357;p35"/>
          <p:cNvSpPr/>
          <p:nvPr/>
        </p:nvSpPr>
        <p:spPr>
          <a:xfrm>
            <a:off x="5206913" y="1926525"/>
            <a:ext cx="1349100" cy="700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Read Text</a:t>
            </a:r>
            <a:endParaRPr/>
          </a:p>
        </p:txBody>
      </p:sp>
      <p:sp>
        <p:nvSpPr>
          <p:cNvPr id="358" name="Google Shape;358;p35"/>
          <p:cNvSpPr txBox="1"/>
          <p:nvPr/>
        </p:nvSpPr>
        <p:spPr>
          <a:xfrm>
            <a:off x="7075300" y="2330075"/>
            <a:ext cx="13491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Store in DB </a:t>
            </a:r>
            <a:br>
              <a:rPr lang="en"/>
            </a:br>
            <a:r>
              <a:rPr lang="en"/>
              <a:t>&amp; show live feedback to operator</a:t>
            </a:r>
            <a:endParaRPr/>
          </a:p>
        </p:txBody>
      </p:sp>
      <p:sp>
        <p:nvSpPr>
          <p:cNvPr id="359" name="Google Shape;359;p35"/>
          <p:cNvSpPr/>
          <p:nvPr/>
        </p:nvSpPr>
        <p:spPr>
          <a:xfrm>
            <a:off x="5206900" y="2880275"/>
            <a:ext cx="1349100" cy="700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Read barcode </a:t>
            </a:r>
            <a:endParaRPr/>
          </a:p>
        </p:txBody>
      </p:sp>
      <p:cxnSp>
        <p:nvCxnSpPr>
          <p:cNvPr id="360" name="Google Shape;360;p35"/>
          <p:cNvCxnSpPr>
            <a:stCxn id="355" idx="1"/>
            <a:endCxn id="355" idx="1"/>
          </p:cNvCxnSpPr>
          <p:nvPr/>
        </p:nvCxnSpPr>
        <p:spPr>
          <a:xfrm>
            <a:off x="1340825" y="2680175"/>
            <a:ext cx="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1" name="Google Shape;361;p35"/>
          <p:cNvCxnSpPr>
            <a:stCxn id="355" idx="3"/>
            <a:endCxn id="362" idx="1"/>
          </p:cNvCxnSpPr>
          <p:nvPr/>
        </p:nvCxnSpPr>
        <p:spPr>
          <a:xfrm>
            <a:off x="2689925" y="2680175"/>
            <a:ext cx="401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63" name="Google Shape;363;p35"/>
          <p:cNvCxnSpPr>
            <a:stCxn id="356" idx="3"/>
            <a:endCxn id="357" idx="1"/>
          </p:cNvCxnSpPr>
          <p:nvPr/>
        </p:nvCxnSpPr>
        <p:spPr>
          <a:xfrm flipH="1" rot="10800000">
            <a:off x="4651325" y="2276675"/>
            <a:ext cx="555600" cy="40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64" name="Google Shape;364;p35"/>
          <p:cNvCxnSpPr>
            <a:stCxn id="356" idx="3"/>
            <a:endCxn id="359" idx="1"/>
          </p:cNvCxnSpPr>
          <p:nvPr/>
        </p:nvCxnSpPr>
        <p:spPr>
          <a:xfrm>
            <a:off x="4651325" y="2680175"/>
            <a:ext cx="555600" cy="55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65" name="Google Shape;365;p35"/>
          <p:cNvSpPr txBox="1"/>
          <p:nvPr/>
        </p:nvSpPr>
        <p:spPr>
          <a:xfrm>
            <a:off x="1080825" y="3376775"/>
            <a:ext cx="23064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Only runs when there is new object on table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Has a very high recall - don’t want to miss any object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36"/>
          <p:cNvSpPr txBox="1"/>
          <p:nvPr>
            <p:ph idx="1" type="body"/>
          </p:nvPr>
        </p:nvSpPr>
        <p:spPr>
          <a:xfrm>
            <a:off x="311700" y="1152475"/>
            <a:ext cx="8520600" cy="324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Similar to last one, but had to do </a:t>
            </a:r>
            <a:endParaRPr/>
          </a:p>
          <a:p>
            <a:pPr indent="-342900" lvl="1" marL="914400" rtl="0" algn="l">
              <a:spcBef>
                <a:spcPts val="1000"/>
              </a:spcBef>
              <a:spcAft>
                <a:spcPts val="0"/>
              </a:spcAft>
              <a:buSzPts val="1800"/>
              <a:buAutoNum type="alphaLcPeriod"/>
            </a:pPr>
            <a:r>
              <a:rPr lang="en" sz="1800"/>
              <a:t>model compression</a:t>
            </a:r>
            <a:endParaRPr sz="1800"/>
          </a:p>
          <a:p>
            <a:pPr indent="-342900" lvl="1" marL="914400" rtl="0" algn="l">
              <a:spcBef>
                <a:spcPts val="1000"/>
              </a:spcBef>
              <a:spcAft>
                <a:spcPts val="0"/>
              </a:spcAft>
              <a:buSzPts val="1800"/>
              <a:buAutoNum type="alphaLcPeriod"/>
            </a:pPr>
            <a:r>
              <a:rPr lang="en" sz="1800"/>
              <a:t>FP16 precision</a:t>
            </a:r>
            <a:endParaRPr sz="1800"/>
          </a:p>
          <a:p>
            <a:pPr indent="-342900" lvl="1" marL="914400" rtl="0" algn="l">
              <a:spcBef>
                <a:spcPts val="1000"/>
              </a:spcBef>
              <a:spcAft>
                <a:spcPts val="0"/>
              </a:spcAft>
              <a:buSzPts val="1800"/>
              <a:buAutoNum type="alphaLcPeriod"/>
            </a:pPr>
            <a:r>
              <a:rPr lang="en" sz="1800"/>
              <a:t>TensorRT optimization</a:t>
            </a:r>
            <a:endParaRPr sz="1800"/>
          </a:p>
          <a:p>
            <a:pPr indent="-342900" lvl="0" marL="457200" rtl="0" algn="l">
              <a:spcBef>
                <a:spcPts val="1000"/>
              </a:spcBef>
              <a:spcAft>
                <a:spcPts val="1000"/>
              </a:spcAft>
              <a:buSzPts val="1800"/>
              <a:buAutoNum type="arabicPeriod"/>
            </a:pPr>
            <a:r>
              <a:rPr lang="en"/>
              <a:t>Simultaneously</a:t>
            </a:r>
            <a:r>
              <a:rPr lang="en"/>
              <a:t> worked with software team and firmware team for this.</a:t>
            </a:r>
            <a:endParaRPr/>
          </a:p>
        </p:txBody>
      </p:sp>
      <p:sp>
        <p:nvSpPr>
          <p:cNvPr id="371" name="Google Shape;371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Deployment</a:t>
            </a:r>
            <a:endParaRPr/>
          </a:p>
        </p:txBody>
      </p:sp>
      <p:sp>
        <p:nvSpPr>
          <p:cNvPr id="372" name="Google Shape;372;p36"/>
          <p:cNvSpPr txBox="1"/>
          <p:nvPr>
            <p:ph idx="12" type="sldNum"/>
          </p:nvPr>
        </p:nvSpPr>
        <p:spPr>
          <a:xfrm>
            <a:off x="8472458" y="48156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37"/>
          <p:cNvSpPr txBox="1"/>
          <p:nvPr>
            <p:ph idx="1" type="body"/>
          </p:nvPr>
        </p:nvSpPr>
        <p:spPr>
          <a:xfrm>
            <a:off x="311700" y="1152475"/>
            <a:ext cx="8520600" cy="324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Proposed pipeline achieved worked in less than 200 millisecond while </a:t>
            </a:r>
            <a:r>
              <a:rPr lang="en"/>
              <a:t>initially</a:t>
            </a:r>
            <a:r>
              <a:rPr lang="en"/>
              <a:t> agreed requirement was 1 sec (</a:t>
            </a:r>
            <a:r>
              <a:rPr b="1" lang="en"/>
              <a:t>5</a:t>
            </a:r>
            <a:r>
              <a:rPr b="1" lang="en"/>
              <a:t>x faster</a:t>
            </a:r>
            <a:r>
              <a:rPr lang="en"/>
              <a:t>).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Used lot of previously collected training data for this task.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800"/>
              <a:buAutoNum type="arabicPeriod"/>
            </a:pPr>
            <a:r>
              <a:rPr lang="en"/>
              <a:t>Again the client was super impressed and then project was maintained by more </a:t>
            </a:r>
            <a:r>
              <a:rPr lang="en"/>
              <a:t>engineers</a:t>
            </a:r>
            <a:r>
              <a:rPr lang="en"/>
              <a:t> and a dedicated team.</a:t>
            </a:r>
            <a:endParaRPr/>
          </a:p>
        </p:txBody>
      </p:sp>
      <p:sp>
        <p:nvSpPr>
          <p:cNvPr id="378" name="Google Shape;378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Impact</a:t>
            </a:r>
            <a:endParaRPr/>
          </a:p>
        </p:txBody>
      </p:sp>
      <p:sp>
        <p:nvSpPr>
          <p:cNvPr id="379" name="Google Shape;379;p37"/>
          <p:cNvSpPr txBox="1"/>
          <p:nvPr>
            <p:ph idx="12" type="sldNum"/>
          </p:nvPr>
        </p:nvSpPr>
        <p:spPr>
          <a:xfrm>
            <a:off x="8472458" y="48156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3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2680">
                <a:solidFill>
                  <a:schemeClr val="lt1"/>
                </a:solidFill>
              </a:rPr>
              <a:t>Visual question answering</a:t>
            </a:r>
            <a:endParaRPr sz="2680">
              <a:solidFill>
                <a:schemeClr val="lt1"/>
              </a:solidFill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2680">
                <a:solidFill>
                  <a:schemeClr val="lt1"/>
                </a:solidFill>
              </a:rPr>
              <a:t>for on-screen context</a:t>
            </a:r>
            <a:endParaRPr sz="2680">
              <a:solidFill>
                <a:schemeClr val="lt1"/>
              </a:solidFill>
            </a:endParaRPr>
          </a:p>
        </p:txBody>
      </p:sp>
      <p:sp>
        <p:nvSpPr>
          <p:cNvPr id="385" name="Google Shape;385;p38"/>
          <p:cNvSpPr txBox="1"/>
          <p:nvPr>
            <p:ph idx="1" type="subTitle"/>
          </p:nvPr>
        </p:nvSpPr>
        <p:spPr>
          <a:xfrm>
            <a:off x="311700" y="2910325"/>
            <a:ext cx="8520600" cy="138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Work done as intern at Apple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386" name="Google Shape;386;p38"/>
          <p:cNvSpPr txBox="1"/>
          <p:nvPr>
            <p:ph idx="12" type="sldNum"/>
          </p:nvPr>
        </p:nvSpPr>
        <p:spPr>
          <a:xfrm>
            <a:off x="8472458" y="48156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39"/>
          <p:cNvSpPr txBox="1"/>
          <p:nvPr>
            <p:ph idx="12" type="sldNum"/>
          </p:nvPr>
        </p:nvSpPr>
        <p:spPr>
          <a:xfrm>
            <a:off x="8472458" y="48156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2" name="Google Shape;392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Contents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93" name="Google Shape;393;p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>
                <a:solidFill>
                  <a:schemeClr val="lt1"/>
                </a:solidFill>
              </a:rPr>
              <a:t>Problem</a:t>
            </a:r>
            <a:r>
              <a:rPr lang="en">
                <a:solidFill>
                  <a:schemeClr val="lt1"/>
                </a:solidFill>
              </a:rPr>
              <a:t> Statement &amp; Challenges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>
                <a:solidFill>
                  <a:schemeClr val="lt1"/>
                </a:solidFill>
              </a:rPr>
              <a:t>How it works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>
                <a:solidFill>
                  <a:schemeClr val="lt1"/>
                </a:solidFill>
              </a:rPr>
              <a:t>Demo of proposed system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>
                <a:solidFill>
                  <a:schemeClr val="lt1"/>
                </a:solidFill>
              </a:rPr>
              <a:t>Conclusions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Problem Statement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99" name="Google Shape;399;p40"/>
          <p:cNvSpPr txBox="1"/>
          <p:nvPr>
            <p:ph idx="1" type="body"/>
          </p:nvPr>
        </p:nvSpPr>
        <p:spPr>
          <a:xfrm>
            <a:off x="311700" y="1152475"/>
            <a:ext cx="4875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>
                <a:solidFill>
                  <a:schemeClr val="lt1"/>
                </a:solidFill>
              </a:rPr>
              <a:t>Build a system which can answer a “</a:t>
            </a:r>
            <a:r>
              <a:rPr b="1" lang="en">
                <a:solidFill>
                  <a:schemeClr val="lt1"/>
                </a:solidFill>
              </a:rPr>
              <a:t>natural language query</a:t>
            </a:r>
            <a:r>
              <a:rPr lang="en">
                <a:solidFill>
                  <a:schemeClr val="lt1"/>
                </a:solidFill>
              </a:rPr>
              <a:t>” from</a:t>
            </a:r>
            <a:r>
              <a:rPr lang="en">
                <a:solidFill>
                  <a:schemeClr val="lt1"/>
                </a:solidFill>
              </a:rPr>
              <a:t> a given</a:t>
            </a:r>
            <a:r>
              <a:rPr lang="en">
                <a:solidFill>
                  <a:schemeClr val="lt1"/>
                </a:solidFill>
              </a:rPr>
              <a:t> app view (screenshot + text).</a:t>
            </a:r>
            <a:br>
              <a:rPr lang="en">
                <a:solidFill>
                  <a:schemeClr val="lt1"/>
                </a:solidFill>
              </a:rPr>
            </a:br>
            <a:br>
              <a:rPr lang="en">
                <a:solidFill>
                  <a:schemeClr val="lt1"/>
                </a:solidFill>
              </a:rPr>
            </a:b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>
                <a:solidFill>
                  <a:schemeClr val="lt1"/>
                </a:solidFill>
              </a:rPr>
              <a:t>E.g. Question (input): When is the daily show?</a:t>
            </a:r>
            <a:br>
              <a:rPr lang="en">
                <a:solidFill>
                  <a:schemeClr val="lt1"/>
                </a:solidFill>
              </a:rPr>
            </a:br>
            <a:br>
              <a:rPr lang="en">
                <a:solidFill>
                  <a:schemeClr val="lt1"/>
                </a:solidFill>
              </a:rPr>
            </a:br>
            <a:r>
              <a:rPr lang="en">
                <a:solidFill>
                  <a:schemeClr val="lt1"/>
                </a:solidFill>
              </a:rPr>
              <a:t>Answer (output): 7:45pm and 8:45pm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00" name="Google Shape;400;p40"/>
          <p:cNvSpPr txBox="1"/>
          <p:nvPr>
            <p:ph idx="12" type="sldNum"/>
          </p:nvPr>
        </p:nvSpPr>
        <p:spPr>
          <a:xfrm>
            <a:off x="8472458" y="48156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401" name="Google Shape;401;p40"/>
          <p:cNvGrpSpPr/>
          <p:nvPr/>
        </p:nvGrpSpPr>
        <p:grpSpPr>
          <a:xfrm>
            <a:off x="6259409" y="390688"/>
            <a:ext cx="2333599" cy="4500198"/>
            <a:chOff x="1042662" y="1790688"/>
            <a:chExt cx="1700626" cy="3279549"/>
          </a:xfrm>
        </p:grpSpPr>
        <p:pic>
          <p:nvPicPr>
            <p:cNvPr id="402" name="Google Shape;402;p4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185875" y="1883050"/>
              <a:ext cx="1414201" cy="30948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3" name="Google Shape;403;p4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042662" y="1790687"/>
              <a:ext cx="1700626" cy="327954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Tasks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09" name="Google Shape;409;p41"/>
          <p:cNvSpPr txBox="1"/>
          <p:nvPr>
            <p:ph idx="12" type="sldNum"/>
          </p:nvPr>
        </p:nvSpPr>
        <p:spPr>
          <a:xfrm>
            <a:off x="8472458" y="48156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10" name="Google Shape;410;p41"/>
          <p:cNvSpPr/>
          <p:nvPr/>
        </p:nvSpPr>
        <p:spPr>
          <a:xfrm>
            <a:off x="411300" y="2128650"/>
            <a:ext cx="2250300" cy="7992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</a:rPr>
              <a:t>Formulate Problem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411" name="Google Shape;411;p41"/>
          <p:cNvSpPr/>
          <p:nvPr/>
        </p:nvSpPr>
        <p:spPr>
          <a:xfrm>
            <a:off x="3397050" y="2128650"/>
            <a:ext cx="2349900" cy="7992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</a:rPr>
              <a:t>Develop Model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412" name="Google Shape;412;p41"/>
          <p:cNvSpPr/>
          <p:nvPr/>
        </p:nvSpPr>
        <p:spPr>
          <a:xfrm>
            <a:off x="6482400" y="2128650"/>
            <a:ext cx="2349900" cy="7992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</a:rPr>
              <a:t>Train</a:t>
            </a:r>
            <a:endParaRPr sz="16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Some previous works</a:t>
            </a:r>
            <a:endParaRPr/>
          </a:p>
        </p:txBody>
      </p:sp>
      <p:sp>
        <p:nvSpPr>
          <p:cNvPr id="105" name="Google Shape;105;p15"/>
          <p:cNvSpPr txBox="1"/>
          <p:nvPr>
            <p:ph idx="1" type="body"/>
          </p:nvPr>
        </p:nvSpPr>
        <p:spPr>
          <a:xfrm>
            <a:off x="311700" y="1208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Visual question answering for on-screen context, </a:t>
            </a:r>
            <a:r>
              <a:rPr i="1" lang="en"/>
              <a:t>Apple</a:t>
            </a:r>
            <a:endParaRPr i="1"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Building Computer Vision pipeline, </a:t>
            </a:r>
            <a:r>
              <a:rPr i="1" lang="en"/>
              <a:t>Vimaan (Startup)</a:t>
            </a:r>
            <a:endParaRPr i="1"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Self Supervised learning approaches for improving Multimodal learning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Improving Image Retrieval in Deep Metric learning, </a:t>
            </a:r>
            <a:r>
              <a:rPr i="1" lang="en"/>
              <a:t>Adobe</a:t>
            </a:r>
            <a:endParaRPr i="1"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Graph Neural Networks for Image Classification using Graph representation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Benchmarking video object detection, </a:t>
            </a:r>
            <a:r>
              <a:rPr i="1" lang="en"/>
              <a:t>NAVER</a:t>
            </a:r>
            <a:r>
              <a:rPr lang="en"/>
              <a:t> </a:t>
            </a:r>
            <a:r>
              <a:rPr lang="en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Presentation</a:t>
            </a:r>
            <a:endParaRPr/>
          </a:p>
        </p:txBody>
      </p:sp>
      <p:sp>
        <p:nvSpPr>
          <p:cNvPr id="106" name="Google Shape;106;p15"/>
          <p:cNvSpPr txBox="1"/>
          <p:nvPr>
            <p:ph idx="12" type="sldNum"/>
          </p:nvPr>
        </p:nvSpPr>
        <p:spPr>
          <a:xfrm>
            <a:off x="8472458" y="48156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Formulate Problem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18" name="Google Shape;418;p42"/>
          <p:cNvSpPr txBox="1"/>
          <p:nvPr>
            <p:ph idx="1" type="body"/>
          </p:nvPr>
        </p:nvSpPr>
        <p:spPr>
          <a:xfrm>
            <a:off x="311700" y="1152475"/>
            <a:ext cx="8011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>
                <a:solidFill>
                  <a:schemeClr val="lt1"/>
                </a:solidFill>
              </a:rPr>
              <a:t>Formulated the task as Visual question answering task in Document AI. 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>
                <a:solidFill>
                  <a:schemeClr val="lt1"/>
                </a:solidFill>
              </a:rPr>
              <a:t>For a given document need to understand the following to answer a question -</a:t>
            </a:r>
            <a:endParaRPr>
              <a:solidFill>
                <a:schemeClr val="lt1"/>
              </a:solidFill>
            </a:endParaRPr>
          </a:p>
          <a:p>
            <a:pPr indent="-331835" lvl="1" marL="91440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26"/>
              <a:buChar char="○"/>
            </a:pPr>
            <a:r>
              <a:rPr lang="en" sz="1625">
                <a:solidFill>
                  <a:schemeClr val="lt1"/>
                </a:solidFill>
              </a:rPr>
              <a:t>‘form’-  information is in the form as key:value</a:t>
            </a:r>
            <a:endParaRPr sz="1625">
              <a:solidFill>
                <a:schemeClr val="lt1"/>
              </a:solidFill>
            </a:endParaRPr>
          </a:p>
          <a:p>
            <a:pPr indent="-331835" lvl="1" marL="91440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26"/>
              <a:buChar char="○"/>
            </a:pPr>
            <a:r>
              <a:rPr lang="en" sz="1625">
                <a:solidFill>
                  <a:schemeClr val="lt1"/>
                </a:solidFill>
              </a:rPr>
              <a:t>‘Layout’  - require spatial/layout information like title, heading</a:t>
            </a:r>
            <a:endParaRPr sz="1625">
              <a:solidFill>
                <a:schemeClr val="lt1"/>
              </a:solidFill>
            </a:endParaRPr>
          </a:p>
          <a:p>
            <a:pPr indent="-331835" lvl="1" marL="914400" rtl="0" algn="l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626"/>
              <a:buChar char="○"/>
            </a:pPr>
            <a:r>
              <a:rPr lang="en" sz="1625">
                <a:solidFill>
                  <a:schemeClr val="lt1"/>
                </a:solidFill>
              </a:rPr>
              <a:t>‘table/list’ - question requires understanding of a table or a list</a:t>
            </a:r>
            <a:endParaRPr sz="1625">
              <a:solidFill>
                <a:schemeClr val="lt1"/>
              </a:solidFill>
            </a:endParaRPr>
          </a:p>
        </p:txBody>
      </p:sp>
      <p:sp>
        <p:nvSpPr>
          <p:cNvPr id="419" name="Google Shape;419;p42"/>
          <p:cNvSpPr txBox="1"/>
          <p:nvPr>
            <p:ph idx="12" type="sldNum"/>
          </p:nvPr>
        </p:nvSpPr>
        <p:spPr>
          <a:xfrm>
            <a:off x="8472458" y="48156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Data related Challenges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25" name="Google Shape;425;p43"/>
          <p:cNvSpPr txBox="1"/>
          <p:nvPr>
            <p:ph idx="1" type="body"/>
          </p:nvPr>
        </p:nvSpPr>
        <p:spPr>
          <a:xfrm>
            <a:off x="311700" y="1152475"/>
            <a:ext cx="8160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>
                <a:solidFill>
                  <a:schemeClr val="lt1"/>
                </a:solidFill>
              </a:rPr>
              <a:t>Need labelled training data which consists of (question, answer) pair for a given app view (screenshot + text).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>
                <a:solidFill>
                  <a:schemeClr val="lt1"/>
                </a:solidFill>
              </a:rPr>
              <a:t>Lot of variety of apps on appstore. Hence need</a:t>
            </a:r>
            <a:r>
              <a:rPr lang="en">
                <a:solidFill>
                  <a:schemeClr val="lt1"/>
                </a:solidFill>
              </a:rPr>
              <a:t> lot of diverse screenshots is a challenge.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>
                <a:solidFill>
                  <a:schemeClr val="lt1"/>
                </a:solidFill>
              </a:rPr>
              <a:t>Due to privacy constraints, can’t collect data from customers.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800"/>
              <a:buChar char="●"/>
            </a:pPr>
            <a:r>
              <a:rPr lang="en">
                <a:solidFill>
                  <a:schemeClr val="lt1"/>
                </a:solidFill>
              </a:rPr>
              <a:t>Estimated that running a large scale data collection via bot would take time around 23 days for top 50 apps in each 27 categories on app store.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26" name="Google Shape;426;p43"/>
          <p:cNvSpPr txBox="1"/>
          <p:nvPr>
            <p:ph idx="12" type="sldNum"/>
          </p:nvPr>
        </p:nvSpPr>
        <p:spPr>
          <a:xfrm>
            <a:off x="8472458" y="48156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Solution - Data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32" name="Google Shape;432;p44"/>
          <p:cNvSpPr txBox="1"/>
          <p:nvPr>
            <p:ph idx="1" type="body"/>
          </p:nvPr>
        </p:nvSpPr>
        <p:spPr>
          <a:xfrm>
            <a:off x="311700" y="1152475"/>
            <a:ext cx="8160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>
                <a:solidFill>
                  <a:schemeClr val="lt1"/>
                </a:solidFill>
              </a:rPr>
              <a:t>Finally after lot of searching and discussing with over 10+ team found an internal top apps dataset.</a:t>
            </a:r>
            <a:br>
              <a:rPr lang="en">
                <a:solidFill>
                  <a:schemeClr val="lt1"/>
                </a:solidFill>
              </a:rPr>
            </a:br>
            <a:br>
              <a:rPr lang="en">
                <a:solidFill>
                  <a:schemeClr val="lt1"/>
                </a:solidFill>
              </a:rPr>
            </a:br>
            <a:r>
              <a:rPr lang="en">
                <a:solidFill>
                  <a:schemeClr val="lt1"/>
                </a:solidFill>
              </a:rPr>
              <a:t>100,000+ screens from more than 4,500 top-downloaded iOS apps</a:t>
            </a:r>
            <a:br>
              <a:rPr lang="en">
                <a:solidFill>
                  <a:schemeClr val="lt1"/>
                </a:solidFill>
              </a:rPr>
            </a:b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>
                <a:solidFill>
                  <a:schemeClr val="lt1"/>
                </a:solidFill>
              </a:rPr>
              <a:t>But the challenge was this was unlabelled i.e. we need correct question, answer pair for a given app view.</a:t>
            </a:r>
            <a:br>
              <a:rPr lang="en">
                <a:solidFill>
                  <a:schemeClr val="lt1"/>
                </a:solidFill>
              </a:rPr>
            </a:br>
            <a:br>
              <a:rPr lang="en">
                <a:solidFill>
                  <a:schemeClr val="lt1"/>
                </a:solidFill>
              </a:rPr>
            </a:br>
            <a:r>
              <a:rPr lang="en">
                <a:solidFill>
                  <a:schemeClr val="lt1"/>
                </a:solidFill>
              </a:rPr>
              <a:t>Solution leverage current system to generate week labels.</a:t>
            </a:r>
            <a:br>
              <a:rPr lang="en">
                <a:solidFill>
                  <a:schemeClr val="lt1"/>
                </a:solidFill>
              </a:rPr>
            </a:br>
            <a:endParaRPr>
              <a:solidFill>
                <a:schemeClr val="lt1"/>
              </a:solidFill>
            </a:endParaRPr>
          </a:p>
        </p:txBody>
      </p:sp>
      <p:sp>
        <p:nvSpPr>
          <p:cNvPr id="433" name="Google Shape;433;p44"/>
          <p:cNvSpPr txBox="1"/>
          <p:nvPr>
            <p:ph idx="12" type="sldNum"/>
          </p:nvPr>
        </p:nvSpPr>
        <p:spPr>
          <a:xfrm>
            <a:off x="8472458" y="48156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45"/>
          <p:cNvSpPr txBox="1"/>
          <p:nvPr>
            <p:ph idx="12" type="sldNum"/>
          </p:nvPr>
        </p:nvSpPr>
        <p:spPr>
          <a:xfrm>
            <a:off x="8472458" y="48156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39" name="Google Shape;439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Current System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440" name="Google Shape;440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063" y="1201075"/>
            <a:ext cx="8167875" cy="3346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Current System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46" name="Google Shape;446;p46"/>
          <p:cNvSpPr txBox="1"/>
          <p:nvPr>
            <p:ph idx="1" type="body"/>
          </p:nvPr>
        </p:nvSpPr>
        <p:spPr>
          <a:xfrm>
            <a:off x="311700" y="1152475"/>
            <a:ext cx="5388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The current system</a:t>
            </a:r>
            <a:r>
              <a:rPr lang="en">
                <a:solidFill>
                  <a:schemeClr val="lt1"/>
                </a:solidFill>
              </a:rPr>
              <a:t> can extract predefined datatypes (aka values) via rules.</a:t>
            </a:r>
            <a:br>
              <a:rPr lang="en">
                <a:solidFill>
                  <a:schemeClr val="lt1"/>
                </a:solidFill>
              </a:rPr>
            </a:br>
            <a:br>
              <a:rPr lang="en">
                <a:solidFill>
                  <a:schemeClr val="lt1"/>
                </a:solidFill>
              </a:rPr>
            </a:br>
            <a:r>
              <a:rPr lang="en">
                <a:solidFill>
                  <a:schemeClr val="lt1"/>
                </a:solidFill>
              </a:rPr>
              <a:t>Nearest text element can approximate as the key for extracted value.</a:t>
            </a:r>
            <a:br>
              <a:rPr lang="en">
                <a:solidFill>
                  <a:schemeClr val="lt1"/>
                </a:solidFill>
              </a:rPr>
            </a:b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>
                <a:solidFill>
                  <a:schemeClr val="lt1"/>
                </a:solidFill>
              </a:rPr>
              <a:t>E.g. in the image shown </a:t>
            </a:r>
            <a:r>
              <a:rPr lang="en">
                <a:solidFill>
                  <a:srgbClr val="00FF00"/>
                </a:solidFill>
              </a:rPr>
              <a:t>Green</a:t>
            </a:r>
            <a:r>
              <a:rPr lang="en">
                <a:solidFill>
                  <a:schemeClr val="lt1"/>
                </a:solidFill>
              </a:rPr>
              <a:t> highlight is key, </a:t>
            </a:r>
            <a:r>
              <a:rPr lang="en">
                <a:solidFill>
                  <a:srgbClr val="00FFFF"/>
                </a:solidFill>
              </a:rPr>
              <a:t>blue</a:t>
            </a:r>
            <a:r>
              <a:rPr lang="en">
                <a:solidFill>
                  <a:schemeClr val="lt1"/>
                </a:solidFill>
              </a:rPr>
              <a:t> is value</a:t>
            </a:r>
            <a:endParaRPr sz="1625">
              <a:solidFill>
                <a:schemeClr val="lt1"/>
              </a:solidFill>
            </a:endParaRPr>
          </a:p>
        </p:txBody>
      </p:sp>
      <p:sp>
        <p:nvSpPr>
          <p:cNvPr id="447" name="Google Shape;447;p46"/>
          <p:cNvSpPr txBox="1"/>
          <p:nvPr>
            <p:ph idx="12" type="sldNum"/>
          </p:nvPr>
        </p:nvSpPr>
        <p:spPr>
          <a:xfrm>
            <a:off x="8472458" y="48156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48" name="Google Shape;448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6000" y="445025"/>
            <a:ext cx="2558825" cy="4253175"/>
          </a:xfrm>
          <a:prstGeom prst="rect">
            <a:avLst/>
          </a:prstGeom>
          <a:noFill/>
          <a:ln>
            <a:noFill/>
          </a:ln>
        </p:spPr>
      </p:pic>
      <p:sp>
        <p:nvSpPr>
          <p:cNvPr id="449" name="Google Shape;449;p46"/>
          <p:cNvSpPr/>
          <p:nvPr/>
        </p:nvSpPr>
        <p:spPr>
          <a:xfrm>
            <a:off x="6255600" y="1371475"/>
            <a:ext cx="1714500" cy="121500"/>
          </a:xfrm>
          <a:prstGeom prst="rect">
            <a:avLst/>
          </a:prstGeom>
          <a:solidFill>
            <a:srgbClr val="4A86E8">
              <a:alpha val="5179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Google Shape;450;p46"/>
          <p:cNvSpPr/>
          <p:nvPr/>
        </p:nvSpPr>
        <p:spPr>
          <a:xfrm>
            <a:off x="6255600" y="3871675"/>
            <a:ext cx="2157300" cy="121500"/>
          </a:xfrm>
          <a:prstGeom prst="rect">
            <a:avLst/>
          </a:prstGeom>
          <a:solidFill>
            <a:srgbClr val="4A86E8">
              <a:alpha val="5179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1" name="Google Shape;451;p46"/>
          <p:cNvSpPr/>
          <p:nvPr/>
        </p:nvSpPr>
        <p:spPr>
          <a:xfrm>
            <a:off x="6255600" y="1152475"/>
            <a:ext cx="623100" cy="121500"/>
          </a:xfrm>
          <a:prstGeom prst="rect">
            <a:avLst/>
          </a:prstGeom>
          <a:solidFill>
            <a:srgbClr val="00FF00">
              <a:alpha val="5417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p46"/>
          <p:cNvSpPr/>
          <p:nvPr/>
        </p:nvSpPr>
        <p:spPr>
          <a:xfrm>
            <a:off x="6255600" y="3659425"/>
            <a:ext cx="773400" cy="121500"/>
          </a:xfrm>
          <a:prstGeom prst="rect">
            <a:avLst/>
          </a:prstGeom>
          <a:solidFill>
            <a:srgbClr val="00FF00">
              <a:alpha val="5417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47"/>
          <p:cNvSpPr txBox="1"/>
          <p:nvPr>
            <p:ph idx="12" type="sldNum"/>
          </p:nvPr>
        </p:nvSpPr>
        <p:spPr>
          <a:xfrm>
            <a:off x="8472458" y="48156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58" name="Google Shape;458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6625" y="854374"/>
            <a:ext cx="8002401" cy="3801900"/>
          </a:xfrm>
          <a:prstGeom prst="rect">
            <a:avLst/>
          </a:prstGeom>
          <a:noFill/>
          <a:ln>
            <a:noFill/>
          </a:ln>
        </p:spPr>
      </p:pic>
      <p:sp>
        <p:nvSpPr>
          <p:cNvPr id="459" name="Google Shape;459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Proposed Model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Model related research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65" name="Google Shape;465;p48"/>
          <p:cNvSpPr txBox="1"/>
          <p:nvPr>
            <p:ph idx="12" type="sldNum"/>
          </p:nvPr>
        </p:nvSpPr>
        <p:spPr>
          <a:xfrm>
            <a:off x="8472458" y="48156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66" name="Google Shape;466;p48"/>
          <p:cNvSpPr/>
          <p:nvPr/>
        </p:nvSpPr>
        <p:spPr>
          <a:xfrm>
            <a:off x="411300" y="2128650"/>
            <a:ext cx="2250300" cy="7992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</a:rPr>
              <a:t>Image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467" name="Google Shape;467;p48"/>
          <p:cNvSpPr/>
          <p:nvPr/>
        </p:nvSpPr>
        <p:spPr>
          <a:xfrm>
            <a:off x="3397050" y="2128650"/>
            <a:ext cx="2349900" cy="7992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</a:rPr>
              <a:t>Hierarchy Information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468" name="Google Shape;468;p48"/>
          <p:cNvSpPr/>
          <p:nvPr/>
        </p:nvSpPr>
        <p:spPr>
          <a:xfrm>
            <a:off x="6482400" y="2128650"/>
            <a:ext cx="2349900" cy="7992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</a:rPr>
              <a:t>Text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469" name="Google Shape;469;p48"/>
          <p:cNvSpPr txBox="1"/>
          <p:nvPr/>
        </p:nvSpPr>
        <p:spPr>
          <a:xfrm>
            <a:off x="3072000" y="3935850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LayoutLM Family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Dataset- Digital or scanned PDFs</a:t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470" name="Google Shape;470;p48"/>
          <p:cNvCxnSpPr>
            <a:stCxn id="466" idx="2"/>
            <a:endCxn id="469" idx="1"/>
          </p:cNvCxnSpPr>
          <p:nvPr/>
        </p:nvCxnSpPr>
        <p:spPr>
          <a:xfrm>
            <a:off x="1536450" y="2927850"/>
            <a:ext cx="1535700" cy="13158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71" name="Google Shape;471;p48"/>
          <p:cNvCxnSpPr>
            <a:stCxn id="468" idx="2"/>
            <a:endCxn id="469" idx="3"/>
          </p:cNvCxnSpPr>
          <p:nvPr/>
        </p:nvCxnSpPr>
        <p:spPr>
          <a:xfrm flipH="1">
            <a:off x="6072150" y="2927850"/>
            <a:ext cx="1585200" cy="13158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72" name="Google Shape;472;p48"/>
          <p:cNvSpPr txBox="1"/>
          <p:nvPr/>
        </p:nvSpPr>
        <p:spPr>
          <a:xfrm>
            <a:off x="4572000" y="743225"/>
            <a:ext cx="3464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MarkupLM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Dataset- HTML/XML with DOM Tree</a:t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473" name="Google Shape;473;p48"/>
          <p:cNvCxnSpPr>
            <a:stCxn id="467" idx="0"/>
          </p:cNvCxnSpPr>
          <p:nvPr/>
        </p:nvCxnSpPr>
        <p:spPr>
          <a:xfrm flipH="1" rot="10800000">
            <a:off x="4572000" y="1294650"/>
            <a:ext cx="1092900" cy="8340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74" name="Google Shape;474;p48"/>
          <p:cNvCxnSpPr>
            <a:stCxn id="468" idx="0"/>
          </p:cNvCxnSpPr>
          <p:nvPr/>
        </p:nvCxnSpPr>
        <p:spPr>
          <a:xfrm rot="10800000">
            <a:off x="6733350" y="1329450"/>
            <a:ext cx="924000" cy="7992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49"/>
          <p:cNvSpPr txBox="1"/>
          <p:nvPr>
            <p:ph idx="12" type="sldNum"/>
          </p:nvPr>
        </p:nvSpPr>
        <p:spPr>
          <a:xfrm>
            <a:off x="8472458" y="48156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80" name="Google Shape;480;p4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How it works?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50"/>
          <p:cNvSpPr txBox="1"/>
          <p:nvPr>
            <p:ph idx="12" type="sldNum"/>
          </p:nvPr>
        </p:nvSpPr>
        <p:spPr>
          <a:xfrm>
            <a:off x="8472458" y="48156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86" name="Google Shape;486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Pipeline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487" name="Google Shape;487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204" cy="34787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51"/>
          <p:cNvSpPr txBox="1"/>
          <p:nvPr>
            <p:ph idx="12" type="sldNum"/>
          </p:nvPr>
        </p:nvSpPr>
        <p:spPr>
          <a:xfrm>
            <a:off x="8472458" y="48156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93" name="Google Shape;493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Inside LayoutLMv3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494" name="Google Shape;494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9900" y="1170125"/>
            <a:ext cx="7984210" cy="34930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2680"/>
              <a:t>Building Computer Vision pipeline</a:t>
            </a:r>
            <a:endParaRPr sz="2680"/>
          </a:p>
        </p:txBody>
      </p:sp>
      <p:sp>
        <p:nvSpPr>
          <p:cNvPr id="112" name="Google Shape;112;p16"/>
          <p:cNvSpPr txBox="1"/>
          <p:nvPr>
            <p:ph idx="1" type="subTitle"/>
          </p:nvPr>
        </p:nvSpPr>
        <p:spPr>
          <a:xfrm>
            <a:off x="311700" y="2910325"/>
            <a:ext cx="8520600" cy="138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Work done at Vimaan (Startup)</a:t>
            </a:r>
            <a:endParaRPr sz="1800"/>
          </a:p>
        </p:txBody>
      </p:sp>
      <p:sp>
        <p:nvSpPr>
          <p:cNvPr id="113" name="Google Shape;113;p16"/>
          <p:cNvSpPr txBox="1"/>
          <p:nvPr>
            <p:ph idx="12" type="sldNum"/>
          </p:nvPr>
        </p:nvSpPr>
        <p:spPr>
          <a:xfrm>
            <a:off x="8472458" y="48156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52"/>
          <p:cNvSpPr txBox="1"/>
          <p:nvPr>
            <p:ph idx="12" type="sldNum"/>
          </p:nvPr>
        </p:nvSpPr>
        <p:spPr>
          <a:xfrm>
            <a:off x="8472458" y="48156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00" name="Google Shape;50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1750" y="152400"/>
            <a:ext cx="7340488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501" name="Google Shape;501;p52"/>
          <p:cNvSpPr txBox="1"/>
          <p:nvPr/>
        </p:nvSpPr>
        <p:spPr>
          <a:xfrm>
            <a:off x="2979750" y="2233200"/>
            <a:ext cx="31845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chemeClr val="lt1"/>
                </a:solidFill>
              </a:rPr>
              <a:t>Demo</a:t>
            </a:r>
            <a:endParaRPr b="1" sz="32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6" name="Google Shape;506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500" y="152400"/>
            <a:ext cx="7513006" cy="4838699"/>
          </a:xfrm>
          <a:prstGeom prst="rect">
            <a:avLst/>
          </a:prstGeom>
          <a:noFill/>
          <a:ln>
            <a:noFill/>
          </a:ln>
        </p:spPr>
      </p:pic>
      <p:sp>
        <p:nvSpPr>
          <p:cNvPr id="507" name="Google Shape;507;p53"/>
          <p:cNvSpPr txBox="1"/>
          <p:nvPr>
            <p:ph idx="12" type="sldNum"/>
          </p:nvPr>
        </p:nvSpPr>
        <p:spPr>
          <a:xfrm>
            <a:off x="8472458" y="48156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54"/>
          <p:cNvSpPr txBox="1"/>
          <p:nvPr>
            <p:ph idx="12" type="sldNum"/>
          </p:nvPr>
        </p:nvSpPr>
        <p:spPr>
          <a:xfrm>
            <a:off x="8472458" y="48156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13" name="Google Shape;513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1750" y="152400"/>
            <a:ext cx="7340488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514" name="Google Shape;514;p54"/>
          <p:cNvSpPr txBox="1"/>
          <p:nvPr/>
        </p:nvSpPr>
        <p:spPr>
          <a:xfrm>
            <a:off x="2979750" y="2233200"/>
            <a:ext cx="31845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chemeClr val="lt1"/>
                </a:solidFill>
              </a:rPr>
              <a:t>Robust Entity Association</a:t>
            </a:r>
            <a:endParaRPr b="1" sz="32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55"/>
          <p:cNvSpPr txBox="1"/>
          <p:nvPr>
            <p:ph idx="12" type="sldNum"/>
          </p:nvPr>
        </p:nvSpPr>
        <p:spPr>
          <a:xfrm>
            <a:off x="8472458" y="48156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20" name="Google Shape;520;p55"/>
          <p:cNvPicPr preferRelativeResize="0"/>
          <p:nvPr/>
        </p:nvPicPr>
        <p:blipFill rotWithShape="1">
          <a:blip r:embed="rId3">
            <a:alphaModFix/>
          </a:blip>
          <a:srcRect b="8290" l="1176" r="4669" t="9789"/>
          <a:stretch/>
        </p:blipFill>
        <p:spPr>
          <a:xfrm>
            <a:off x="0" y="0"/>
            <a:ext cx="9143997" cy="5143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56"/>
          <p:cNvSpPr txBox="1"/>
          <p:nvPr>
            <p:ph idx="12" type="sldNum"/>
          </p:nvPr>
        </p:nvSpPr>
        <p:spPr>
          <a:xfrm>
            <a:off x="8472458" y="48156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26" name="Google Shape;526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1750" y="152400"/>
            <a:ext cx="7340488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527" name="Google Shape;527;p56"/>
          <p:cNvSpPr txBox="1"/>
          <p:nvPr/>
        </p:nvSpPr>
        <p:spPr>
          <a:xfrm>
            <a:off x="2979750" y="2233200"/>
            <a:ext cx="31845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chemeClr val="lt1"/>
                </a:solidFill>
              </a:rPr>
              <a:t>Generic</a:t>
            </a:r>
            <a:br>
              <a:rPr b="1" lang="en" sz="3200">
                <a:solidFill>
                  <a:schemeClr val="lt1"/>
                </a:solidFill>
              </a:rPr>
            </a:br>
            <a:r>
              <a:rPr b="1" lang="en" sz="3200">
                <a:solidFill>
                  <a:schemeClr val="lt1"/>
                </a:solidFill>
              </a:rPr>
              <a:t>Data Types</a:t>
            </a:r>
            <a:endParaRPr b="1" sz="32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" name="Google Shape;532;p57"/>
          <p:cNvPicPr preferRelativeResize="0"/>
          <p:nvPr/>
        </p:nvPicPr>
        <p:blipFill rotWithShape="1">
          <a:blip r:embed="rId3">
            <a:alphaModFix/>
          </a:blip>
          <a:srcRect b="5433" l="2392" r="1527" t="10968"/>
          <a:stretch/>
        </p:blipFill>
        <p:spPr>
          <a:xfrm>
            <a:off x="0" y="0"/>
            <a:ext cx="9143997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533" name="Google Shape;533;p57"/>
          <p:cNvSpPr txBox="1"/>
          <p:nvPr>
            <p:ph idx="12" type="sldNum"/>
          </p:nvPr>
        </p:nvSpPr>
        <p:spPr>
          <a:xfrm>
            <a:off x="8472458" y="48156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58"/>
          <p:cNvSpPr txBox="1"/>
          <p:nvPr>
            <p:ph idx="12" type="sldNum"/>
          </p:nvPr>
        </p:nvSpPr>
        <p:spPr>
          <a:xfrm>
            <a:off x="8472458" y="48156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39" name="Google Shape;539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1750" y="152400"/>
            <a:ext cx="7340488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540" name="Google Shape;540;p58"/>
          <p:cNvSpPr txBox="1"/>
          <p:nvPr/>
        </p:nvSpPr>
        <p:spPr>
          <a:xfrm>
            <a:off x="2979750" y="2233200"/>
            <a:ext cx="31845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chemeClr val="lt1"/>
                </a:solidFill>
              </a:rPr>
              <a:t>Images</a:t>
            </a:r>
            <a:endParaRPr b="1" sz="32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5" name="Google Shape;545;p59"/>
          <p:cNvPicPr preferRelativeResize="0"/>
          <p:nvPr/>
        </p:nvPicPr>
        <p:blipFill rotWithShape="1">
          <a:blip r:embed="rId3">
            <a:alphaModFix/>
          </a:blip>
          <a:srcRect b="6382" l="2180" r="2180" t="10401"/>
          <a:stretch/>
        </p:blipFill>
        <p:spPr>
          <a:xfrm>
            <a:off x="0" y="0"/>
            <a:ext cx="9144003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546" name="Google Shape;546;p59"/>
          <p:cNvSpPr txBox="1"/>
          <p:nvPr>
            <p:ph idx="12" type="sldNum"/>
          </p:nvPr>
        </p:nvSpPr>
        <p:spPr>
          <a:xfrm>
            <a:off x="8472458" y="48156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60"/>
          <p:cNvSpPr txBox="1"/>
          <p:nvPr>
            <p:ph idx="12" type="sldNum"/>
          </p:nvPr>
        </p:nvSpPr>
        <p:spPr>
          <a:xfrm>
            <a:off x="8472458" y="48156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52" name="Google Shape;552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1750" y="152400"/>
            <a:ext cx="7340488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553" name="Google Shape;553;p60"/>
          <p:cNvSpPr txBox="1"/>
          <p:nvPr/>
        </p:nvSpPr>
        <p:spPr>
          <a:xfrm>
            <a:off x="2979750" y="2233200"/>
            <a:ext cx="31845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chemeClr val="lt1"/>
                </a:solidFill>
              </a:rPr>
              <a:t>Natural Language</a:t>
            </a:r>
            <a:endParaRPr b="1" sz="32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8" name="Google Shape;558;p61"/>
          <p:cNvPicPr preferRelativeResize="0"/>
          <p:nvPr/>
        </p:nvPicPr>
        <p:blipFill rotWithShape="1">
          <a:blip r:embed="rId3">
            <a:alphaModFix/>
          </a:blip>
          <a:srcRect b="5293" l="1718" r="1718" t="10687"/>
          <a:stretch/>
        </p:blipFill>
        <p:spPr>
          <a:xfrm>
            <a:off x="0" y="0"/>
            <a:ext cx="9143997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559" name="Google Shape;559;p61"/>
          <p:cNvSpPr txBox="1"/>
          <p:nvPr>
            <p:ph idx="12" type="sldNum"/>
          </p:nvPr>
        </p:nvSpPr>
        <p:spPr>
          <a:xfrm>
            <a:off x="8472458" y="48156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</a:t>
            </a:r>
            <a:endParaRPr/>
          </a:p>
        </p:txBody>
      </p:sp>
      <p:sp>
        <p:nvSpPr>
          <p:cNvPr id="119" name="Google Shape;119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Vimaan, is a silicon valley startup solving hard challenges in warehouses using Computer Vision and Machine Learning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Main product</a:t>
            </a:r>
            <a:r>
              <a:rPr lang="en"/>
              <a:t>: Fly a drone in </a:t>
            </a:r>
            <a:r>
              <a:rPr lang="en"/>
              <a:t>warehouse</a:t>
            </a:r>
            <a:r>
              <a:rPr lang="en"/>
              <a:t>, capture it in 4K, and run a computer vision pipeline to generate occupancy map of warehouse.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My work included moving this main product from classical solution to deep learning based solution from scratch.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Delivered</a:t>
            </a:r>
            <a:r>
              <a:rPr lang="en"/>
              <a:t> in 6 months. Then worked on building another system.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17"/>
          <p:cNvSpPr txBox="1"/>
          <p:nvPr>
            <p:ph idx="12" type="sldNum"/>
          </p:nvPr>
        </p:nvSpPr>
        <p:spPr>
          <a:xfrm>
            <a:off x="8472458" y="48156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62"/>
          <p:cNvSpPr txBox="1"/>
          <p:nvPr>
            <p:ph idx="12" type="sldNum"/>
          </p:nvPr>
        </p:nvSpPr>
        <p:spPr>
          <a:xfrm>
            <a:off x="8472458" y="48156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65" name="Google Shape;565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1750" y="152400"/>
            <a:ext cx="7340488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566" name="Google Shape;566;p62"/>
          <p:cNvSpPr txBox="1"/>
          <p:nvPr/>
        </p:nvSpPr>
        <p:spPr>
          <a:xfrm>
            <a:off x="2979750" y="2233200"/>
            <a:ext cx="31845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chemeClr val="lt1"/>
                </a:solidFill>
              </a:rPr>
              <a:t>Tables</a:t>
            </a:r>
            <a:endParaRPr b="1" sz="32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1" name="Google Shape;571;p63"/>
          <p:cNvPicPr preferRelativeResize="0"/>
          <p:nvPr/>
        </p:nvPicPr>
        <p:blipFill rotWithShape="1">
          <a:blip r:embed="rId3">
            <a:alphaModFix/>
          </a:blip>
          <a:srcRect b="0" l="0" r="1351" t="0"/>
          <a:stretch/>
        </p:blipFill>
        <p:spPr>
          <a:xfrm>
            <a:off x="-127700" y="0"/>
            <a:ext cx="92717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72" name="Google Shape;572;p63"/>
          <p:cNvSpPr txBox="1"/>
          <p:nvPr>
            <p:ph idx="12" type="sldNum"/>
          </p:nvPr>
        </p:nvSpPr>
        <p:spPr>
          <a:xfrm>
            <a:off x="8472458" y="48156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64"/>
          <p:cNvSpPr txBox="1"/>
          <p:nvPr>
            <p:ph idx="12" type="sldNum"/>
          </p:nvPr>
        </p:nvSpPr>
        <p:spPr>
          <a:xfrm>
            <a:off x="8472458" y="48156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8" name="Google Shape;578;p6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Future extensions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79" name="Google Shape;579;p6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1. Using View Hierarchy information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lt1"/>
                </a:solidFill>
              </a:rPr>
              <a:t>2. Support for Infographic/ Charts understanding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6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2680"/>
              <a:t>Improving Image Retrieval in Deep Metric learning</a:t>
            </a:r>
            <a:endParaRPr sz="2680"/>
          </a:p>
        </p:txBody>
      </p:sp>
      <p:sp>
        <p:nvSpPr>
          <p:cNvPr id="585" name="Google Shape;585;p65"/>
          <p:cNvSpPr txBox="1"/>
          <p:nvPr>
            <p:ph idx="1" type="subTitle"/>
          </p:nvPr>
        </p:nvSpPr>
        <p:spPr>
          <a:xfrm>
            <a:off x="311700" y="2910325"/>
            <a:ext cx="8520600" cy="138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Work done at Adobe</a:t>
            </a:r>
            <a:endParaRPr sz="1800"/>
          </a:p>
        </p:txBody>
      </p:sp>
      <p:sp>
        <p:nvSpPr>
          <p:cNvPr id="586" name="Google Shape;586;p65"/>
          <p:cNvSpPr txBox="1"/>
          <p:nvPr>
            <p:ph idx="12" type="sldNum"/>
          </p:nvPr>
        </p:nvSpPr>
        <p:spPr>
          <a:xfrm>
            <a:off x="8472458" y="48156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6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Aim is to learn a function to </a:t>
            </a:r>
            <a:r>
              <a:rPr lang="en"/>
              <a:t>embed</a:t>
            </a:r>
            <a:r>
              <a:rPr lang="en"/>
              <a:t> a query image</a:t>
            </a:r>
            <a:endParaRPr/>
          </a:p>
        </p:txBody>
      </p:sp>
      <p:sp>
        <p:nvSpPr>
          <p:cNvPr id="592" name="Google Shape;592;p6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Deep Metric Learning</a:t>
            </a:r>
            <a:endParaRPr/>
          </a:p>
        </p:txBody>
      </p:sp>
      <p:sp>
        <p:nvSpPr>
          <p:cNvPr id="593" name="Google Shape;593;p66"/>
          <p:cNvSpPr txBox="1"/>
          <p:nvPr>
            <p:ph idx="12" type="sldNum"/>
          </p:nvPr>
        </p:nvSpPr>
        <p:spPr>
          <a:xfrm>
            <a:off x="8472458" y="48156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94" name="Google Shape;594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7225" y="2083575"/>
            <a:ext cx="4749551" cy="236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6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Aim is to learn a function to embed a query image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s.t. samples from same class closer to each other than from different class.</a:t>
            </a:r>
            <a:endParaRPr/>
          </a:p>
        </p:txBody>
      </p:sp>
      <p:sp>
        <p:nvSpPr>
          <p:cNvPr id="600" name="Google Shape;600;p6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Deep Metric Learning</a:t>
            </a:r>
            <a:endParaRPr/>
          </a:p>
        </p:txBody>
      </p:sp>
      <p:sp>
        <p:nvSpPr>
          <p:cNvPr id="601" name="Google Shape;601;p67"/>
          <p:cNvSpPr txBox="1"/>
          <p:nvPr>
            <p:ph idx="12" type="sldNum"/>
          </p:nvPr>
        </p:nvSpPr>
        <p:spPr>
          <a:xfrm>
            <a:off x="8472458" y="48156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02" name="Google Shape;602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1702" y="2292873"/>
            <a:ext cx="6040600" cy="2522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6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My aim was given a current system with good accuracy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reduce the training time, since we had large dataset ~ 1 Billion samples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improve robustness to adversarial samples, corruption and perturbation</a:t>
            </a:r>
            <a:endParaRPr/>
          </a:p>
        </p:txBody>
      </p:sp>
      <p:sp>
        <p:nvSpPr>
          <p:cNvPr id="608" name="Google Shape;608;p6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My work</a:t>
            </a:r>
            <a:endParaRPr/>
          </a:p>
        </p:txBody>
      </p:sp>
      <p:sp>
        <p:nvSpPr>
          <p:cNvPr id="609" name="Google Shape;609;p68"/>
          <p:cNvSpPr txBox="1"/>
          <p:nvPr>
            <p:ph idx="12" type="sldNum"/>
          </p:nvPr>
        </p:nvSpPr>
        <p:spPr>
          <a:xfrm>
            <a:off x="8472458" y="48156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10" name="Google Shape;610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72750" y="2571750"/>
            <a:ext cx="3607050" cy="2504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6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My idea</a:t>
            </a:r>
            <a:endParaRPr/>
          </a:p>
        </p:txBody>
      </p:sp>
      <p:sp>
        <p:nvSpPr>
          <p:cNvPr id="616" name="Google Shape;616;p6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Developed </a:t>
            </a:r>
            <a:r>
              <a:rPr b="1" lang="en"/>
              <a:t>attentive cutout</a:t>
            </a:r>
            <a:r>
              <a:rPr lang="en"/>
              <a:t> - a gradient based masking approach based on hypothesis.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/>
              <a:t>Hypothesis</a:t>
            </a:r>
            <a:r>
              <a:rPr lang="en"/>
              <a:t>: In the initial training epochs the model is looking more at background to make the prediction. So mask these regions using attention map (GradCAM).</a:t>
            </a:r>
            <a:br>
              <a:rPr lang="en"/>
            </a:br>
            <a:br>
              <a:rPr lang="en"/>
            </a:br>
            <a:r>
              <a:rPr i="1" lang="en"/>
              <a:t>Strategy</a:t>
            </a:r>
            <a:r>
              <a:rPr lang="en"/>
              <a:t>: Update the mask every k epochs. Reduce percentage of masking from 50% to 0% as epochs increase.</a:t>
            </a:r>
            <a:br>
              <a:rPr lang="en"/>
            </a:br>
            <a:endParaRPr/>
          </a:p>
        </p:txBody>
      </p:sp>
      <p:sp>
        <p:nvSpPr>
          <p:cNvPr id="617" name="Google Shape;617;p69"/>
          <p:cNvSpPr txBox="1"/>
          <p:nvPr>
            <p:ph idx="12" type="sldNum"/>
          </p:nvPr>
        </p:nvSpPr>
        <p:spPr>
          <a:xfrm>
            <a:off x="8472458" y="48156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7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Normal inference</a:t>
            </a:r>
            <a:endParaRPr/>
          </a:p>
        </p:txBody>
      </p:sp>
      <p:sp>
        <p:nvSpPr>
          <p:cNvPr id="623" name="Google Shape;623;p70"/>
          <p:cNvSpPr txBox="1"/>
          <p:nvPr>
            <p:ph idx="12" type="sldNum"/>
          </p:nvPr>
        </p:nvSpPr>
        <p:spPr>
          <a:xfrm>
            <a:off x="8472458" y="48156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24" name="Google Shape;624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6477" y="1539787"/>
            <a:ext cx="1941875" cy="26417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25" name="Google Shape;625;p70"/>
          <p:cNvGrpSpPr/>
          <p:nvPr/>
        </p:nvGrpSpPr>
        <p:grpSpPr>
          <a:xfrm>
            <a:off x="4201325" y="2090300"/>
            <a:ext cx="1400400" cy="1421100"/>
            <a:chOff x="5591475" y="2306550"/>
            <a:chExt cx="1400400" cy="1421100"/>
          </a:xfrm>
        </p:grpSpPr>
        <p:sp>
          <p:nvSpPr>
            <p:cNvPr id="626" name="Google Shape;626;p70"/>
            <p:cNvSpPr/>
            <p:nvPr/>
          </p:nvSpPr>
          <p:spPr>
            <a:xfrm rot="5400000">
              <a:off x="5581125" y="2316900"/>
              <a:ext cx="1421100" cy="1400400"/>
            </a:xfrm>
            <a:prstGeom prst="trapezoid">
              <a:avLst>
                <a:gd fmla="val 18384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70"/>
            <p:cNvSpPr txBox="1"/>
            <p:nvPr/>
          </p:nvSpPr>
          <p:spPr>
            <a:xfrm>
              <a:off x="5890125" y="2793900"/>
              <a:ext cx="803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/>
                <a:t>CNN</a:t>
              </a:r>
              <a:endParaRPr sz="1700"/>
            </a:p>
          </p:txBody>
        </p:sp>
      </p:grpSp>
      <p:cxnSp>
        <p:nvCxnSpPr>
          <p:cNvPr id="628" name="Google Shape;628;p70"/>
          <p:cNvCxnSpPr/>
          <p:nvPr/>
        </p:nvCxnSpPr>
        <p:spPr>
          <a:xfrm>
            <a:off x="3192150" y="2811150"/>
            <a:ext cx="7518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29" name="Google Shape;629;p70"/>
          <p:cNvCxnSpPr/>
          <p:nvPr/>
        </p:nvCxnSpPr>
        <p:spPr>
          <a:xfrm>
            <a:off x="5970350" y="2855575"/>
            <a:ext cx="7518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30" name="Google Shape;630;p70"/>
          <p:cNvSpPr txBox="1"/>
          <p:nvPr/>
        </p:nvSpPr>
        <p:spPr>
          <a:xfrm>
            <a:off x="7090775" y="2593050"/>
            <a:ext cx="9783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Loss</a:t>
            </a:r>
            <a:endParaRPr sz="170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7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Get attention mask</a:t>
            </a:r>
            <a:endParaRPr/>
          </a:p>
        </p:txBody>
      </p:sp>
      <p:sp>
        <p:nvSpPr>
          <p:cNvPr id="636" name="Google Shape;636;p71"/>
          <p:cNvSpPr txBox="1"/>
          <p:nvPr>
            <p:ph idx="12" type="sldNum"/>
          </p:nvPr>
        </p:nvSpPr>
        <p:spPr>
          <a:xfrm>
            <a:off x="8472458" y="48156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37" name="Google Shape;637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6477" y="1539787"/>
            <a:ext cx="1941875" cy="26417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38" name="Google Shape;638;p71"/>
          <p:cNvGrpSpPr/>
          <p:nvPr/>
        </p:nvGrpSpPr>
        <p:grpSpPr>
          <a:xfrm>
            <a:off x="4201325" y="2090300"/>
            <a:ext cx="1400400" cy="1421100"/>
            <a:chOff x="5591475" y="2306550"/>
            <a:chExt cx="1400400" cy="1421100"/>
          </a:xfrm>
        </p:grpSpPr>
        <p:sp>
          <p:nvSpPr>
            <p:cNvPr id="639" name="Google Shape;639;p71"/>
            <p:cNvSpPr/>
            <p:nvPr/>
          </p:nvSpPr>
          <p:spPr>
            <a:xfrm rot="5400000">
              <a:off x="5581125" y="2316900"/>
              <a:ext cx="1421100" cy="1400400"/>
            </a:xfrm>
            <a:prstGeom prst="trapezoid">
              <a:avLst>
                <a:gd fmla="val 18384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71"/>
            <p:cNvSpPr txBox="1"/>
            <p:nvPr/>
          </p:nvSpPr>
          <p:spPr>
            <a:xfrm>
              <a:off x="5890125" y="2793900"/>
              <a:ext cx="803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/>
                <a:t>CNN</a:t>
              </a:r>
              <a:endParaRPr sz="1700"/>
            </a:p>
          </p:txBody>
        </p:sp>
      </p:grpSp>
      <p:cxnSp>
        <p:nvCxnSpPr>
          <p:cNvPr id="641" name="Google Shape;641;p71"/>
          <p:cNvCxnSpPr/>
          <p:nvPr/>
        </p:nvCxnSpPr>
        <p:spPr>
          <a:xfrm>
            <a:off x="3192150" y="2811150"/>
            <a:ext cx="7518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42" name="Google Shape;642;p71"/>
          <p:cNvCxnSpPr/>
          <p:nvPr/>
        </p:nvCxnSpPr>
        <p:spPr>
          <a:xfrm>
            <a:off x="5970350" y="2855575"/>
            <a:ext cx="7518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43" name="Google Shape;643;p71"/>
          <p:cNvSpPr txBox="1"/>
          <p:nvPr/>
        </p:nvSpPr>
        <p:spPr>
          <a:xfrm>
            <a:off x="7090775" y="2593050"/>
            <a:ext cx="9783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Loss</a:t>
            </a:r>
            <a:endParaRPr sz="1700"/>
          </a:p>
        </p:txBody>
      </p:sp>
      <p:cxnSp>
        <p:nvCxnSpPr>
          <p:cNvPr id="644" name="Google Shape;644;p71"/>
          <p:cNvCxnSpPr/>
          <p:nvPr/>
        </p:nvCxnSpPr>
        <p:spPr>
          <a:xfrm rot="10800000">
            <a:off x="3397950" y="3892375"/>
            <a:ext cx="4016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45" name="Google Shape;645;p71"/>
          <p:cNvSpPr txBox="1"/>
          <p:nvPr/>
        </p:nvSpPr>
        <p:spPr>
          <a:xfrm>
            <a:off x="4892700" y="4067425"/>
            <a:ext cx="102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Gradient</a:t>
            </a:r>
            <a:endParaRPr/>
          </a:p>
        </p:txBody>
      </p:sp>
      <p:sp>
        <p:nvSpPr>
          <p:cNvPr id="646" name="Google Shape;646;p71"/>
          <p:cNvSpPr/>
          <p:nvPr/>
        </p:nvSpPr>
        <p:spPr>
          <a:xfrm>
            <a:off x="1941850" y="3223050"/>
            <a:ext cx="751800" cy="782700"/>
          </a:xfrm>
          <a:prstGeom prst="parallelogram">
            <a:avLst>
              <a:gd fmla="val 25000" name="adj"/>
            </a:avLst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7" name="Google Shape;647;p71"/>
          <p:cNvSpPr/>
          <p:nvPr/>
        </p:nvSpPr>
        <p:spPr>
          <a:xfrm>
            <a:off x="1070925" y="1781250"/>
            <a:ext cx="1143000" cy="1040100"/>
          </a:xfrm>
          <a:prstGeom prst="halfFrame">
            <a:avLst>
              <a:gd fmla="val 33333" name="adj1"/>
              <a:gd fmla="val 33333" name="adj2"/>
            </a:avLst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7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8"/>
          <p:cNvSpPr txBox="1"/>
          <p:nvPr>
            <p:ph idx="12" type="sldNum"/>
          </p:nvPr>
        </p:nvSpPr>
        <p:spPr>
          <a:xfrm>
            <a:off x="8472458" y="48156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7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Cut out 50% of generated mask randomly</a:t>
            </a:r>
            <a:endParaRPr/>
          </a:p>
        </p:txBody>
      </p:sp>
      <p:sp>
        <p:nvSpPr>
          <p:cNvPr id="653" name="Google Shape;653;p72"/>
          <p:cNvSpPr txBox="1"/>
          <p:nvPr>
            <p:ph idx="12" type="sldNum"/>
          </p:nvPr>
        </p:nvSpPr>
        <p:spPr>
          <a:xfrm>
            <a:off x="8472458" y="48156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54" name="Google Shape;654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6477" y="1539787"/>
            <a:ext cx="1941875" cy="26417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55" name="Google Shape;655;p72"/>
          <p:cNvGrpSpPr/>
          <p:nvPr/>
        </p:nvGrpSpPr>
        <p:grpSpPr>
          <a:xfrm>
            <a:off x="4201325" y="2090300"/>
            <a:ext cx="1400400" cy="1421100"/>
            <a:chOff x="5591475" y="2306550"/>
            <a:chExt cx="1400400" cy="1421100"/>
          </a:xfrm>
        </p:grpSpPr>
        <p:sp>
          <p:nvSpPr>
            <p:cNvPr id="656" name="Google Shape;656;p72"/>
            <p:cNvSpPr/>
            <p:nvPr/>
          </p:nvSpPr>
          <p:spPr>
            <a:xfrm rot="5400000">
              <a:off x="5581125" y="2316900"/>
              <a:ext cx="1421100" cy="1400400"/>
            </a:xfrm>
            <a:prstGeom prst="trapezoid">
              <a:avLst>
                <a:gd fmla="val 18384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72"/>
            <p:cNvSpPr txBox="1"/>
            <p:nvPr/>
          </p:nvSpPr>
          <p:spPr>
            <a:xfrm>
              <a:off x="5890125" y="2793900"/>
              <a:ext cx="803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/>
                <a:t>CNN</a:t>
              </a:r>
              <a:endParaRPr sz="1700"/>
            </a:p>
          </p:txBody>
        </p:sp>
      </p:grpSp>
      <p:cxnSp>
        <p:nvCxnSpPr>
          <p:cNvPr id="658" name="Google Shape;658;p72"/>
          <p:cNvCxnSpPr/>
          <p:nvPr/>
        </p:nvCxnSpPr>
        <p:spPr>
          <a:xfrm>
            <a:off x="3192150" y="2811150"/>
            <a:ext cx="7518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59" name="Google Shape;659;p72"/>
          <p:cNvCxnSpPr/>
          <p:nvPr/>
        </p:nvCxnSpPr>
        <p:spPr>
          <a:xfrm>
            <a:off x="5970350" y="2855575"/>
            <a:ext cx="7518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60" name="Google Shape;660;p72"/>
          <p:cNvSpPr txBox="1"/>
          <p:nvPr/>
        </p:nvSpPr>
        <p:spPr>
          <a:xfrm>
            <a:off x="7090775" y="2593050"/>
            <a:ext cx="9783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Loss</a:t>
            </a:r>
            <a:endParaRPr sz="1700"/>
          </a:p>
        </p:txBody>
      </p:sp>
      <p:cxnSp>
        <p:nvCxnSpPr>
          <p:cNvPr id="661" name="Google Shape;661;p72"/>
          <p:cNvCxnSpPr/>
          <p:nvPr/>
        </p:nvCxnSpPr>
        <p:spPr>
          <a:xfrm rot="10800000">
            <a:off x="3397950" y="3892375"/>
            <a:ext cx="4016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62" name="Google Shape;662;p72"/>
          <p:cNvSpPr txBox="1"/>
          <p:nvPr/>
        </p:nvSpPr>
        <p:spPr>
          <a:xfrm>
            <a:off x="4892700" y="4067425"/>
            <a:ext cx="102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Gradient</a:t>
            </a:r>
            <a:endParaRPr/>
          </a:p>
        </p:txBody>
      </p:sp>
      <p:sp>
        <p:nvSpPr>
          <p:cNvPr id="663" name="Google Shape;663;p72"/>
          <p:cNvSpPr/>
          <p:nvPr/>
        </p:nvSpPr>
        <p:spPr>
          <a:xfrm>
            <a:off x="1941850" y="3559350"/>
            <a:ext cx="612000" cy="446400"/>
          </a:xfrm>
          <a:prstGeom prst="parallelogram">
            <a:avLst>
              <a:gd fmla="val 25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4" name="Google Shape;664;p72"/>
          <p:cNvSpPr/>
          <p:nvPr/>
        </p:nvSpPr>
        <p:spPr>
          <a:xfrm>
            <a:off x="1070925" y="1781250"/>
            <a:ext cx="1194600" cy="1040100"/>
          </a:xfrm>
          <a:prstGeom prst="halfFrame">
            <a:avLst>
              <a:gd fmla="val 0" name="adj1"/>
              <a:gd fmla="val 34651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7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 for k epochs</a:t>
            </a:r>
            <a:endParaRPr/>
          </a:p>
        </p:txBody>
      </p:sp>
      <p:sp>
        <p:nvSpPr>
          <p:cNvPr id="670" name="Google Shape;670;p73"/>
          <p:cNvSpPr txBox="1"/>
          <p:nvPr>
            <p:ph idx="12" type="sldNum"/>
          </p:nvPr>
        </p:nvSpPr>
        <p:spPr>
          <a:xfrm>
            <a:off x="8472458" y="48156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71" name="Google Shape;671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6477" y="1539787"/>
            <a:ext cx="1941875" cy="26417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72" name="Google Shape;672;p73"/>
          <p:cNvGrpSpPr/>
          <p:nvPr/>
        </p:nvGrpSpPr>
        <p:grpSpPr>
          <a:xfrm>
            <a:off x="4201325" y="2090300"/>
            <a:ext cx="1400400" cy="1421100"/>
            <a:chOff x="5591475" y="2306550"/>
            <a:chExt cx="1400400" cy="1421100"/>
          </a:xfrm>
        </p:grpSpPr>
        <p:sp>
          <p:nvSpPr>
            <p:cNvPr id="673" name="Google Shape;673;p73"/>
            <p:cNvSpPr/>
            <p:nvPr/>
          </p:nvSpPr>
          <p:spPr>
            <a:xfrm rot="5400000">
              <a:off x="5581125" y="2316900"/>
              <a:ext cx="1421100" cy="1400400"/>
            </a:xfrm>
            <a:prstGeom prst="trapezoid">
              <a:avLst>
                <a:gd fmla="val 18384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73"/>
            <p:cNvSpPr txBox="1"/>
            <p:nvPr/>
          </p:nvSpPr>
          <p:spPr>
            <a:xfrm>
              <a:off x="5890125" y="2793900"/>
              <a:ext cx="803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/>
                <a:t>CNN</a:t>
              </a:r>
              <a:endParaRPr sz="1700"/>
            </a:p>
          </p:txBody>
        </p:sp>
      </p:grpSp>
      <p:cxnSp>
        <p:nvCxnSpPr>
          <p:cNvPr id="675" name="Google Shape;675;p73"/>
          <p:cNvCxnSpPr/>
          <p:nvPr/>
        </p:nvCxnSpPr>
        <p:spPr>
          <a:xfrm>
            <a:off x="3192150" y="2811150"/>
            <a:ext cx="7518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76" name="Google Shape;676;p73"/>
          <p:cNvCxnSpPr/>
          <p:nvPr/>
        </p:nvCxnSpPr>
        <p:spPr>
          <a:xfrm>
            <a:off x="5970350" y="2855575"/>
            <a:ext cx="7518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77" name="Google Shape;677;p73"/>
          <p:cNvSpPr txBox="1"/>
          <p:nvPr/>
        </p:nvSpPr>
        <p:spPr>
          <a:xfrm>
            <a:off x="7090775" y="2593050"/>
            <a:ext cx="9783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Loss</a:t>
            </a:r>
            <a:endParaRPr sz="1700"/>
          </a:p>
        </p:txBody>
      </p:sp>
      <p:sp>
        <p:nvSpPr>
          <p:cNvPr id="678" name="Google Shape;678;p73"/>
          <p:cNvSpPr/>
          <p:nvPr/>
        </p:nvSpPr>
        <p:spPr>
          <a:xfrm>
            <a:off x="1941850" y="3559350"/>
            <a:ext cx="612000" cy="446400"/>
          </a:xfrm>
          <a:prstGeom prst="parallelogram">
            <a:avLst>
              <a:gd fmla="val 25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9" name="Google Shape;679;p73"/>
          <p:cNvSpPr/>
          <p:nvPr/>
        </p:nvSpPr>
        <p:spPr>
          <a:xfrm>
            <a:off x="1070925" y="1781250"/>
            <a:ext cx="1194600" cy="1040100"/>
          </a:xfrm>
          <a:prstGeom prst="halfFrame">
            <a:avLst>
              <a:gd fmla="val 0" name="adj1"/>
              <a:gd fmla="val 34651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7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Repeat to get new mask (with cut out percentage 40%)</a:t>
            </a:r>
            <a:endParaRPr/>
          </a:p>
        </p:txBody>
      </p:sp>
      <p:sp>
        <p:nvSpPr>
          <p:cNvPr id="685" name="Google Shape;685;p74"/>
          <p:cNvSpPr txBox="1"/>
          <p:nvPr>
            <p:ph idx="12" type="sldNum"/>
          </p:nvPr>
        </p:nvSpPr>
        <p:spPr>
          <a:xfrm>
            <a:off x="8472458" y="48156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86" name="Google Shape;686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6477" y="1539787"/>
            <a:ext cx="1941875" cy="26417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87" name="Google Shape;687;p74"/>
          <p:cNvGrpSpPr/>
          <p:nvPr/>
        </p:nvGrpSpPr>
        <p:grpSpPr>
          <a:xfrm>
            <a:off x="4201325" y="2090300"/>
            <a:ext cx="1400400" cy="1421100"/>
            <a:chOff x="5591475" y="2306550"/>
            <a:chExt cx="1400400" cy="1421100"/>
          </a:xfrm>
        </p:grpSpPr>
        <p:sp>
          <p:nvSpPr>
            <p:cNvPr id="688" name="Google Shape;688;p74"/>
            <p:cNvSpPr/>
            <p:nvPr/>
          </p:nvSpPr>
          <p:spPr>
            <a:xfrm rot="5400000">
              <a:off x="5581125" y="2316900"/>
              <a:ext cx="1421100" cy="1400400"/>
            </a:xfrm>
            <a:prstGeom prst="trapezoid">
              <a:avLst>
                <a:gd fmla="val 18384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74"/>
            <p:cNvSpPr txBox="1"/>
            <p:nvPr/>
          </p:nvSpPr>
          <p:spPr>
            <a:xfrm>
              <a:off x="5890125" y="2793900"/>
              <a:ext cx="803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/>
                <a:t>CNN</a:t>
              </a:r>
              <a:endParaRPr sz="1700"/>
            </a:p>
          </p:txBody>
        </p:sp>
      </p:grpSp>
      <p:cxnSp>
        <p:nvCxnSpPr>
          <p:cNvPr id="690" name="Google Shape;690;p74"/>
          <p:cNvCxnSpPr/>
          <p:nvPr/>
        </p:nvCxnSpPr>
        <p:spPr>
          <a:xfrm>
            <a:off x="3192150" y="2811150"/>
            <a:ext cx="7518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91" name="Google Shape;691;p74"/>
          <p:cNvCxnSpPr/>
          <p:nvPr/>
        </p:nvCxnSpPr>
        <p:spPr>
          <a:xfrm>
            <a:off x="5970350" y="2855575"/>
            <a:ext cx="7518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92" name="Google Shape;692;p74"/>
          <p:cNvSpPr txBox="1"/>
          <p:nvPr/>
        </p:nvSpPr>
        <p:spPr>
          <a:xfrm>
            <a:off x="7090775" y="2593050"/>
            <a:ext cx="9783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Loss</a:t>
            </a:r>
            <a:endParaRPr sz="1700"/>
          </a:p>
        </p:txBody>
      </p:sp>
      <p:sp>
        <p:nvSpPr>
          <p:cNvPr id="693" name="Google Shape;693;p74"/>
          <p:cNvSpPr/>
          <p:nvPr/>
        </p:nvSpPr>
        <p:spPr>
          <a:xfrm rot="-3438511">
            <a:off x="2366047" y="3419190"/>
            <a:ext cx="424909" cy="282276"/>
          </a:xfrm>
          <a:prstGeom prst="parallelogram">
            <a:avLst>
              <a:gd fmla="val 25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4" name="Google Shape;694;p74"/>
          <p:cNvSpPr/>
          <p:nvPr/>
        </p:nvSpPr>
        <p:spPr>
          <a:xfrm rot="-3439350">
            <a:off x="1020620" y="2134765"/>
            <a:ext cx="536756" cy="422079"/>
          </a:xfrm>
          <a:prstGeom prst="parallelogram">
            <a:avLst>
              <a:gd fmla="val 25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7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sp>
        <p:nvSpPr>
          <p:cNvPr id="700" name="Google Shape;700;p75"/>
          <p:cNvSpPr txBox="1"/>
          <p:nvPr>
            <p:ph idx="1" type="body"/>
          </p:nvPr>
        </p:nvSpPr>
        <p:spPr>
          <a:xfrm>
            <a:off x="311700" y="1152475"/>
            <a:ext cx="3611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Classification of CIFAR100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ResNet44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See a ½  reduction in training epochs to reach same performance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701" name="Google Shape;701;p75"/>
          <p:cNvSpPr txBox="1"/>
          <p:nvPr>
            <p:ph idx="12" type="sldNum"/>
          </p:nvPr>
        </p:nvSpPr>
        <p:spPr>
          <a:xfrm>
            <a:off x="8472458" y="48156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702" name="Google Shape;702;p75"/>
          <p:cNvGraphicFramePr/>
          <p:nvPr/>
        </p:nvGraphicFramePr>
        <p:xfrm>
          <a:off x="4324850" y="7903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{D5F234FD-299B-47A6-8765-EE6CEE190DCD}</a:tableStyleId>
              </a:tblPr>
              <a:tblGrid>
                <a:gridCol w="2627325"/>
                <a:gridCol w="1723000"/>
              </a:tblGrid>
              <a:tr h="356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Model</a:t>
                      </a:r>
                      <a:endParaRPr b="1"/>
                    </a:p>
                  </a:txBody>
                  <a:tcPr marT="63500" marB="63500" marR="63500" marL="6350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Accuracy %</a:t>
                      </a:r>
                      <a:endParaRPr b="1"/>
                    </a:p>
                  </a:txBody>
                  <a:tcPr marT="63500" marB="63500" marR="63500" marL="63500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6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Original</a:t>
                      </a:r>
                      <a:endParaRPr/>
                    </a:p>
                  </a:txBody>
                  <a:tcPr marT="63500" marB="63500" marR="63500" marL="6350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60.65</a:t>
                      </a:r>
                      <a:endParaRPr/>
                    </a:p>
                  </a:txBody>
                  <a:tcPr marT="63500" marB="63500" marR="63500" marL="63500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6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Original (FGSM)</a:t>
                      </a:r>
                      <a:endParaRPr/>
                    </a:p>
                  </a:txBody>
                  <a:tcPr marT="63500" marB="63500" marR="63500" marL="6350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14.27</a:t>
                      </a:r>
                      <a:endParaRPr/>
                    </a:p>
                  </a:txBody>
                  <a:tcPr marT="63500" marB="63500" marR="63500" marL="63500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6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Original (PGD)</a:t>
                      </a:r>
                      <a:endParaRPr/>
                    </a:p>
                  </a:txBody>
                  <a:tcPr marT="63500" marB="63500" marR="63500" marL="6350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2.13</a:t>
                      </a:r>
                      <a:endParaRPr/>
                    </a:p>
                  </a:txBody>
                  <a:tcPr marT="63500" marB="63500" marR="63500" marL="63500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6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Random Cutout</a:t>
                      </a:r>
                      <a:endParaRPr/>
                    </a:p>
                  </a:txBody>
                  <a:tcPr marT="63500" marB="63500" marR="63500" marL="6350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65.11</a:t>
                      </a:r>
                      <a:endParaRPr/>
                    </a:p>
                  </a:txBody>
                  <a:tcPr marT="63500" marB="63500" marR="63500" marL="63500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6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Random Cutout (FGSM)</a:t>
                      </a:r>
                      <a:endParaRPr/>
                    </a:p>
                  </a:txBody>
                  <a:tcPr marT="63500" marB="63500" marR="63500" marL="6350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12.31</a:t>
                      </a:r>
                      <a:endParaRPr/>
                    </a:p>
                  </a:txBody>
                  <a:tcPr marT="63500" marB="63500" marR="63500" marL="63500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6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Random Cutout (PGD)</a:t>
                      </a:r>
                      <a:endParaRPr/>
                    </a:p>
                  </a:txBody>
                  <a:tcPr marT="63500" marB="63500" marR="63500" marL="6350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1.91</a:t>
                      </a:r>
                      <a:endParaRPr/>
                    </a:p>
                  </a:txBody>
                  <a:tcPr marT="63500" marB="63500" marR="63500" marL="63500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6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Attentive Cutout</a:t>
                      </a:r>
                      <a:endParaRPr b="1"/>
                    </a:p>
                  </a:txBody>
                  <a:tcPr marT="63500" marB="63500" marR="63500" marL="6350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63.17</a:t>
                      </a:r>
                      <a:endParaRPr/>
                    </a:p>
                  </a:txBody>
                  <a:tcPr marT="63500" marB="63500" marR="63500" marL="63500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6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Attentive Cutout </a:t>
                      </a:r>
                      <a:r>
                        <a:rPr lang="en"/>
                        <a:t>(FGSM)</a:t>
                      </a:r>
                      <a:endParaRPr/>
                    </a:p>
                  </a:txBody>
                  <a:tcPr marT="63500" marB="63500" marR="63500" marL="6350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13.76</a:t>
                      </a:r>
                      <a:endParaRPr/>
                    </a:p>
                  </a:txBody>
                  <a:tcPr marT="63500" marB="63500" marR="63500" marL="63500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6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Attentive Cutout </a:t>
                      </a:r>
                      <a:r>
                        <a:rPr lang="en"/>
                        <a:t>(PGD)</a:t>
                      </a:r>
                      <a:endParaRPr/>
                    </a:p>
                  </a:txBody>
                  <a:tcPr marT="63500" marB="63500" marR="63500" marL="6350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2.38</a:t>
                      </a:r>
                      <a:endParaRPr/>
                    </a:p>
                  </a:txBody>
                  <a:tcPr marT="63500" marB="63500" marR="63500" marL="63500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p7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sp>
        <p:nvSpPr>
          <p:cNvPr id="708" name="Google Shape;708;p7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 In-Shop Clothes Retrieval</a:t>
            </a:r>
            <a:br>
              <a:rPr lang="en"/>
            </a:br>
            <a:br>
              <a:rPr lang="en"/>
            </a:br>
            <a:r>
              <a:rPr lang="en"/>
              <a:t>See a ⅓ reduction in training epochs to reach same performance </a:t>
            </a:r>
            <a:endParaRPr/>
          </a:p>
        </p:txBody>
      </p:sp>
      <p:sp>
        <p:nvSpPr>
          <p:cNvPr id="709" name="Google Shape;709;p76"/>
          <p:cNvSpPr txBox="1"/>
          <p:nvPr>
            <p:ph idx="12" type="sldNum"/>
          </p:nvPr>
        </p:nvSpPr>
        <p:spPr>
          <a:xfrm>
            <a:off x="8472458" y="48156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710" name="Google Shape;710;p76"/>
          <p:cNvGraphicFramePr/>
          <p:nvPr/>
        </p:nvGraphicFramePr>
        <p:xfrm>
          <a:off x="1757363" y="28703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{D5F234FD-299B-47A6-8765-EE6CEE190DCD}</a:tableStyleId>
              </a:tblPr>
              <a:tblGrid>
                <a:gridCol w="2809875"/>
                <a:gridCol w="2819400"/>
              </a:tblGrid>
              <a:tr h="304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/>
                        <a:t>Model</a:t>
                      </a:r>
                      <a:endParaRPr b="1" sz="1500"/>
                    </a:p>
                  </a:txBody>
                  <a:tcPr marT="63500" marB="63500" marR="63500" marL="6350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/>
                        <a:t>Recall@1 %</a:t>
                      </a:r>
                      <a:endParaRPr b="1" sz="1500"/>
                    </a:p>
                  </a:txBody>
                  <a:tcPr marT="63500" marB="63500" marR="63500" marL="63500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Original</a:t>
                      </a:r>
                      <a:endParaRPr sz="1500"/>
                    </a:p>
                  </a:txBody>
                  <a:tcPr marT="63500" marB="63500" marR="63500" marL="6350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87.5</a:t>
                      </a:r>
                      <a:endParaRPr sz="1500"/>
                    </a:p>
                  </a:txBody>
                  <a:tcPr marT="63500" marB="63500" marR="63500" marL="63500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Random Cutout</a:t>
                      </a:r>
                      <a:endParaRPr sz="1500"/>
                    </a:p>
                  </a:txBody>
                  <a:tcPr marT="63500" marB="63500" marR="63500" marL="6350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88.2</a:t>
                      </a:r>
                      <a:endParaRPr sz="1500"/>
                    </a:p>
                  </a:txBody>
                  <a:tcPr marT="63500" marB="63500" marR="63500" marL="63500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/>
                        <a:t>Attentive Cutout</a:t>
                      </a:r>
                      <a:endParaRPr b="1" sz="1500"/>
                    </a:p>
                  </a:txBody>
                  <a:tcPr marT="63500" marB="63500" marR="63500" marL="6350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88.1</a:t>
                      </a:r>
                      <a:endParaRPr sz="1500"/>
                    </a:p>
                  </a:txBody>
                  <a:tcPr marT="63500" marB="63500" marR="63500" marL="63500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7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2680"/>
              <a:t>Graph Neural Networks for Image Classification using Graph representations</a:t>
            </a:r>
            <a:endParaRPr sz="2680"/>
          </a:p>
        </p:txBody>
      </p:sp>
      <p:sp>
        <p:nvSpPr>
          <p:cNvPr id="716" name="Google Shape;716;p77"/>
          <p:cNvSpPr txBox="1"/>
          <p:nvPr>
            <p:ph idx="1" type="subTitle"/>
          </p:nvPr>
        </p:nvSpPr>
        <p:spPr>
          <a:xfrm>
            <a:off x="311700" y="2910325"/>
            <a:ext cx="8520600" cy="138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Work done at Columbia University</a:t>
            </a:r>
            <a:endParaRPr sz="1800"/>
          </a:p>
        </p:txBody>
      </p:sp>
      <p:sp>
        <p:nvSpPr>
          <p:cNvPr id="717" name="Google Shape;717;p77"/>
          <p:cNvSpPr txBox="1"/>
          <p:nvPr>
            <p:ph idx="12" type="sldNum"/>
          </p:nvPr>
        </p:nvSpPr>
        <p:spPr>
          <a:xfrm>
            <a:off x="8472458" y="48156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7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Graph Neural Networks Overview</a:t>
            </a:r>
            <a:endParaRPr/>
          </a:p>
        </p:txBody>
      </p:sp>
      <p:sp>
        <p:nvSpPr>
          <p:cNvPr id="723" name="Google Shape;723;p7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1. Graph Attributes</a:t>
            </a:r>
            <a:endParaRPr/>
          </a:p>
        </p:txBody>
      </p:sp>
      <p:sp>
        <p:nvSpPr>
          <p:cNvPr id="724" name="Google Shape;724;p78"/>
          <p:cNvSpPr txBox="1"/>
          <p:nvPr>
            <p:ph idx="12" type="sldNum"/>
          </p:nvPr>
        </p:nvSpPr>
        <p:spPr>
          <a:xfrm>
            <a:off x="8472458" y="48156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25" name="Google Shape;725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0750" y="1755297"/>
            <a:ext cx="6277248" cy="2866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7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Type of Tasks</a:t>
            </a:r>
            <a:endParaRPr/>
          </a:p>
        </p:txBody>
      </p:sp>
      <p:sp>
        <p:nvSpPr>
          <p:cNvPr id="731" name="Google Shape;731;p7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Graph level task - classify whole graph</a:t>
            </a:r>
            <a:endParaRPr/>
          </a:p>
        </p:txBody>
      </p:sp>
      <p:sp>
        <p:nvSpPr>
          <p:cNvPr id="732" name="Google Shape;732;p79"/>
          <p:cNvSpPr txBox="1"/>
          <p:nvPr>
            <p:ph idx="12" type="sldNum"/>
          </p:nvPr>
        </p:nvSpPr>
        <p:spPr>
          <a:xfrm>
            <a:off x="8472458" y="48156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33" name="Google Shape;733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703627"/>
            <a:ext cx="9144003" cy="31119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p8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Type of Tasks</a:t>
            </a:r>
            <a:endParaRPr/>
          </a:p>
        </p:txBody>
      </p:sp>
      <p:sp>
        <p:nvSpPr>
          <p:cNvPr id="739" name="Google Shape;739;p8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Node level task - classify each node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740" name="Google Shape;740;p80"/>
          <p:cNvSpPr txBox="1"/>
          <p:nvPr>
            <p:ph idx="12" type="sldNum"/>
          </p:nvPr>
        </p:nvSpPr>
        <p:spPr>
          <a:xfrm>
            <a:off x="8472458" y="48156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41" name="Google Shape;741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6224" y="1535751"/>
            <a:ext cx="8231552" cy="3416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p8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Type of Tasks</a:t>
            </a:r>
            <a:endParaRPr/>
          </a:p>
        </p:txBody>
      </p:sp>
      <p:sp>
        <p:nvSpPr>
          <p:cNvPr id="747" name="Google Shape;747;p8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Edge level task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Image scene</a:t>
            </a:r>
            <a:br>
              <a:rPr lang="en"/>
            </a:br>
            <a:r>
              <a:rPr lang="en"/>
              <a:t>understanding</a:t>
            </a:r>
            <a:endParaRPr/>
          </a:p>
        </p:txBody>
      </p:sp>
      <p:sp>
        <p:nvSpPr>
          <p:cNvPr id="748" name="Google Shape;748;p81"/>
          <p:cNvSpPr txBox="1"/>
          <p:nvPr>
            <p:ph idx="12" type="sldNum"/>
          </p:nvPr>
        </p:nvSpPr>
        <p:spPr>
          <a:xfrm>
            <a:off x="8472458" y="48156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49" name="Google Shape;749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2100" y="304900"/>
            <a:ext cx="5452849" cy="439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9"/>
          <p:cNvSpPr txBox="1"/>
          <p:nvPr>
            <p:ph idx="12" type="sldNum"/>
          </p:nvPr>
        </p:nvSpPr>
        <p:spPr>
          <a:xfrm>
            <a:off x="8472458" y="48156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2" name="Google Shape;132;p19"/>
          <p:cNvSpPr/>
          <p:nvPr/>
        </p:nvSpPr>
        <p:spPr>
          <a:xfrm>
            <a:off x="1283475" y="463200"/>
            <a:ext cx="1257600" cy="3966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Shelf 1</a:t>
            </a:r>
            <a:endParaRPr/>
          </a:p>
        </p:txBody>
      </p:sp>
      <p:sp>
        <p:nvSpPr>
          <p:cNvPr id="133" name="Google Shape;133;p19"/>
          <p:cNvSpPr/>
          <p:nvPr/>
        </p:nvSpPr>
        <p:spPr>
          <a:xfrm>
            <a:off x="4908715" y="463200"/>
            <a:ext cx="1257600" cy="3966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Shelf 2</a:t>
            </a:r>
            <a:endParaRPr/>
          </a:p>
        </p:txBody>
      </p:sp>
      <p:sp>
        <p:nvSpPr>
          <p:cNvPr id="134" name="Google Shape;134;p19"/>
          <p:cNvSpPr txBox="1"/>
          <p:nvPr/>
        </p:nvSpPr>
        <p:spPr>
          <a:xfrm>
            <a:off x="7198650" y="1727375"/>
            <a:ext cx="1273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Top view of warehouse</a:t>
            </a:r>
            <a:endParaRPr b="1"/>
          </a:p>
        </p:txBody>
      </p:sp>
      <p:sp>
        <p:nvSpPr>
          <p:cNvPr id="135" name="Google Shape;135;p19"/>
          <p:cNvSpPr/>
          <p:nvPr/>
        </p:nvSpPr>
        <p:spPr>
          <a:xfrm>
            <a:off x="3230350" y="2692375"/>
            <a:ext cx="989100" cy="989100"/>
          </a:xfrm>
          <a:prstGeom prst="ellipse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Drone</a:t>
            </a:r>
            <a:endParaRPr/>
          </a:p>
        </p:txBody>
      </p:sp>
      <p:cxnSp>
        <p:nvCxnSpPr>
          <p:cNvPr id="136" name="Google Shape;136;p19"/>
          <p:cNvCxnSpPr/>
          <p:nvPr/>
        </p:nvCxnSpPr>
        <p:spPr>
          <a:xfrm rot="10800000">
            <a:off x="3724900" y="1100025"/>
            <a:ext cx="0" cy="1428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7" name="Google Shape;137;p19"/>
          <p:cNvSpPr/>
          <p:nvPr/>
        </p:nvSpPr>
        <p:spPr>
          <a:xfrm rot="-5400000">
            <a:off x="4142645" y="2955178"/>
            <a:ext cx="617100" cy="463500"/>
          </a:xfrm>
          <a:prstGeom prst="triangle">
            <a:avLst>
              <a:gd fmla="val 50000" name="adj"/>
            </a:avLst>
          </a:prstGeom>
          <a:solidFill>
            <a:srgbClr val="F4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9"/>
          <p:cNvSpPr/>
          <p:nvPr/>
        </p:nvSpPr>
        <p:spPr>
          <a:xfrm rot="5400000">
            <a:off x="2690053" y="2955185"/>
            <a:ext cx="617100" cy="463500"/>
          </a:xfrm>
          <a:prstGeom prst="triangle">
            <a:avLst>
              <a:gd fmla="val 50000" name="adj"/>
            </a:avLst>
          </a:prstGeom>
          <a:solidFill>
            <a:srgbClr val="F4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9"/>
          <p:cNvSpPr/>
          <p:nvPr/>
        </p:nvSpPr>
        <p:spPr>
          <a:xfrm>
            <a:off x="3194175" y="3155575"/>
            <a:ext cx="77100" cy="8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19"/>
          <p:cNvSpPr/>
          <p:nvPr/>
        </p:nvSpPr>
        <p:spPr>
          <a:xfrm>
            <a:off x="4172200" y="3155575"/>
            <a:ext cx="77100" cy="8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19"/>
          <p:cNvSpPr/>
          <p:nvPr/>
        </p:nvSpPr>
        <p:spPr>
          <a:xfrm>
            <a:off x="7287175" y="2979875"/>
            <a:ext cx="77100" cy="8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19"/>
          <p:cNvSpPr txBox="1"/>
          <p:nvPr/>
        </p:nvSpPr>
        <p:spPr>
          <a:xfrm>
            <a:off x="7542000" y="2823275"/>
            <a:ext cx="160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RGB Camera</a:t>
            </a:r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8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Type of Tasks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5" name="Google Shape;755;p8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Edge level task (2)</a:t>
            </a:r>
            <a:endParaRPr/>
          </a:p>
        </p:txBody>
      </p:sp>
      <p:sp>
        <p:nvSpPr>
          <p:cNvPr id="756" name="Google Shape;756;p82"/>
          <p:cNvSpPr txBox="1"/>
          <p:nvPr>
            <p:ph idx="12" type="sldNum"/>
          </p:nvPr>
        </p:nvSpPr>
        <p:spPr>
          <a:xfrm>
            <a:off x="8472458" y="48156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57" name="Google Shape;757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8650" y="1876147"/>
            <a:ext cx="6492599" cy="2692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8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Layers in Graphs Neural Network</a:t>
            </a:r>
            <a:endParaRPr/>
          </a:p>
        </p:txBody>
      </p:sp>
      <p:sp>
        <p:nvSpPr>
          <p:cNvPr id="763" name="Google Shape;763;p8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Simple GNN layer</a:t>
            </a:r>
            <a:endParaRPr/>
          </a:p>
        </p:txBody>
      </p:sp>
      <p:sp>
        <p:nvSpPr>
          <p:cNvPr id="764" name="Google Shape;764;p83"/>
          <p:cNvSpPr txBox="1"/>
          <p:nvPr>
            <p:ph idx="12" type="sldNum"/>
          </p:nvPr>
        </p:nvSpPr>
        <p:spPr>
          <a:xfrm>
            <a:off x="8472458" y="48156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65" name="Google Shape;765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7937" y="1579801"/>
            <a:ext cx="7268123" cy="3629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8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Layers in Graphs Neural Network</a:t>
            </a:r>
            <a:endParaRPr/>
          </a:p>
        </p:txBody>
      </p:sp>
      <p:sp>
        <p:nvSpPr>
          <p:cNvPr id="771" name="Google Shape;771;p8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50">
                <a:latin typeface="Roboto"/>
                <a:ea typeface="Roboto"/>
                <a:cs typeface="Roboto"/>
                <a:sym typeface="Roboto"/>
              </a:rPr>
              <a:t>Message passing works in three steps:</a:t>
            </a:r>
            <a:endParaRPr sz="2050">
              <a:latin typeface="Roboto"/>
              <a:ea typeface="Roboto"/>
              <a:cs typeface="Roboto"/>
              <a:sym typeface="Roboto"/>
            </a:endParaRPr>
          </a:p>
          <a:p>
            <a:pPr indent="-358775" lvl="0" marL="457200" rtl="0" algn="l">
              <a:spcBef>
                <a:spcPts val="1300"/>
              </a:spcBef>
              <a:spcAft>
                <a:spcPts val="0"/>
              </a:spcAft>
              <a:buSzPts val="2050"/>
              <a:buFont typeface="Roboto"/>
              <a:buAutoNum type="arabicPeriod"/>
            </a:pPr>
            <a:r>
              <a:rPr i="1" lang="en" sz="2050">
                <a:latin typeface="Roboto"/>
                <a:ea typeface="Roboto"/>
                <a:cs typeface="Roboto"/>
                <a:sym typeface="Roboto"/>
              </a:rPr>
              <a:t>gather</a:t>
            </a:r>
            <a:r>
              <a:rPr lang="en" sz="2050">
                <a:latin typeface="Roboto"/>
                <a:ea typeface="Roboto"/>
                <a:cs typeface="Roboto"/>
                <a:sym typeface="Roboto"/>
              </a:rPr>
              <a:t> all the neighboring node embeddings</a:t>
            </a:r>
            <a:endParaRPr sz="2050">
              <a:latin typeface="Roboto"/>
              <a:ea typeface="Roboto"/>
              <a:cs typeface="Roboto"/>
              <a:sym typeface="Roboto"/>
            </a:endParaRPr>
          </a:p>
          <a:p>
            <a:pPr indent="-358775" lvl="0" marL="457200" rtl="0" algn="l">
              <a:spcBef>
                <a:spcPts val="0"/>
              </a:spcBef>
              <a:spcAft>
                <a:spcPts val="0"/>
              </a:spcAft>
              <a:buSzPts val="2050"/>
              <a:buFont typeface="Roboto"/>
              <a:buAutoNum type="arabicPeriod"/>
            </a:pPr>
            <a:r>
              <a:rPr lang="en" sz="2050">
                <a:latin typeface="Roboto"/>
                <a:ea typeface="Roboto"/>
                <a:cs typeface="Roboto"/>
                <a:sym typeface="Roboto"/>
              </a:rPr>
              <a:t>Aggregate via an aggregate function (like sum).</a:t>
            </a:r>
            <a:endParaRPr sz="2050">
              <a:latin typeface="Roboto"/>
              <a:ea typeface="Roboto"/>
              <a:cs typeface="Roboto"/>
              <a:sym typeface="Roboto"/>
            </a:endParaRPr>
          </a:p>
          <a:p>
            <a:pPr indent="-358775" lvl="0" marL="457200" rtl="0" algn="l">
              <a:spcBef>
                <a:spcPts val="0"/>
              </a:spcBef>
              <a:spcAft>
                <a:spcPts val="0"/>
              </a:spcAft>
              <a:buSzPts val="2050"/>
              <a:buFont typeface="Roboto"/>
              <a:buAutoNum type="arabicPeriod"/>
            </a:pPr>
            <a:r>
              <a:rPr lang="en" sz="2050">
                <a:latin typeface="Roboto"/>
                <a:ea typeface="Roboto"/>
                <a:cs typeface="Roboto"/>
                <a:sym typeface="Roboto"/>
              </a:rPr>
              <a:t>Transform pooled messages using </a:t>
            </a:r>
            <a:r>
              <a:rPr i="1" lang="en" sz="2050">
                <a:latin typeface="Roboto"/>
                <a:ea typeface="Roboto"/>
                <a:cs typeface="Roboto"/>
                <a:sym typeface="Roboto"/>
              </a:rPr>
              <a:t>update function</a:t>
            </a:r>
            <a:r>
              <a:rPr lang="en" sz="2050">
                <a:latin typeface="Roboto"/>
                <a:ea typeface="Roboto"/>
                <a:cs typeface="Roboto"/>
                <a:sym typeface="Roboto"/>
              </a:rPr>
              <a:t>, usually a learned neural network.</a:t>
            </a:r>
            <a:endParaRPr sz="205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772" name="Google Shape;772;p84"/>
          <p:cNvSpPr txBox="1"/>
          <p:nvPr>
            <p:ph idx="12" type="sldNum"/>
          </p:nvPr>
        </p:nvSpPr>
        <p:spPr>
          <a:xfrm>
            <a:off x="8472458" y="48156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73" name="Google Shape;773;p84"/>
          <p:cNvSpPr txBox="1"/>
          <p:nvPr/>
        </p:nvSpPr>
        <p:spPr>
          <a:xfrm>
            <a:off x="5234525" y="250350"/>
            <a:ext cx="4039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p8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Layers in Graphs Neural Network</a:t>
            </a:r>
            <a:endParaRPr/>
          </a:p>
        </p:txBody>
      </p:sp>
      <p:sp>
        <p:nvSpPr>
          <p:cNvPr id="779" name="Google Shape;779;p8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Message Passing</a:t>
            </a:r>
            <a:endParaRPr/>
          </a:p>
        </p:txBody>
      </p:sp>
      <p:sp>
        <p:nvSpPr>
          <p:cNvPr id="780" name="Google Shape;780;p85"/>
          <p:cNvSpPr txBox="1"/>
          <p:nvPr>
            <p:ph idx="12" type="sldNum"/>
          </p:nvPr>
        </p:nvSpPr>
        <p:spPr>
          <a:xfrm>
            <a:off x="8472458" y="48156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81" name="Google Shape;781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8625" y="1669900"/>
            <a:ext cx="7738525" cy="3145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8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Layers in Graphs Neural Network</a:t>
            </a:r>
            <a:endParaRPr/>
          </a:p>
        </p:txBody>
      </p:sp>
      <p:sp>
        <p:nvSpPr>
          <p:cNvPr id="787" name="Google Shape;787;p8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GCN layer</a:t>
            </a:r>
            <a:endParaRPr/>
          </a:p>
        </p:txBody>
      </p:sp>
      <p:sp>
        <p:nvSpPr>
          <p:cNvPr id="788" name="Google Shape;788;p86"/>
          <p:cNvSpPr txBox="1"/>
          <p:nvPr>
            <p:ph idx="12" type="sldNum"/>
          </p:nvPr>
        </p:nvSpPr>
        <p:spPr>
          <a:xfrm>
            <a:off x="8472458" y="48156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89" name="Google Shape;789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6425" y="1572425"/>
            <a:ext cx="5645977" cy="2899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8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My Work in GNN (1)</a:t>
            </a:r>
            <a:endParaRPr/>
          </a:p>
        </p:txBody>
      </p:sp>
      <p:sp>
        <p:nvSpPr>
          <p:cNvPr id="795" name="Google Shape;795;p87"/>
          <p:cNvSpPr txBox="1"/>
          <p:nvPr>
            <p:ph idx="12" type="sldNum"/>
          </p:nvPr>
        </p:nvSpPr>
        <p:spPr>
          <a:xfrm>
            <a:off x="8472458" y="48156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96" name="Google Shape;796;p87"/>
          <p:cNvSpPr txBox="1"/>
          <p:nvPr/>
        </p:nvSpPr>
        <p:spPr>
          <a:xfrm>
            <a:off x="497875" y="128715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https://arxiv.org/pdf/2203.03457.pdf</a:t>
            </a:r>
            <a:endParaRPr/>
          </a:p>
        </p:txBody>
      </p:sp>
      <p:pic>
        <p:nvPicPr>
          <p:cNvPr id="797" name="Google Shape;797;p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7875" y="1773700"/>
            <a:ext cx="8572632" cy="28234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p8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My Work in GNN (2)</a:t>
            </a:r>
            <a:endParaRPr/>
          </a:p>
        </p:txBody>
      </p:sp>
      <p:sp>
        <p:nvSpPr>
          <p:cNvPr id="803" name="Google Shape;803;p8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10000"/>
          </a:bodyPr>
          <a:lstStyle/>
          <a:p>
            <a:pPr indent="-334327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/>
              <a:t>Improve over trivial band like </a:t>
            </a:r>
            <a:r>
              <a:rPr b="1" lang="en"/>
              <a:t>Dense graph</a:t>
            </a:r>
            <a:r>
              <a:rPr lang="en"/>
              <a:t> representation i.e.</a:t>
            </a:r>
            <a:br>
              <a:rPr lang="en"/>
            </a:br>
            <a:r>
              <a:rPr lang="en"/>
              <a:t>Trivial map </a:t>
            </a:r>
            <a:br>
              <a:rPr lang="en"/>
            </a:br>
            <a:r>
              <a:rPr lang="en"/>
              <a:t>Node = pixel</a:t>
            </a:r>
            <a:br>
              <a:rPr lang="en"/>
            </a:br>
            <a:r>
              <a:rPr lang="en"/>
              <a:t>Edge = connect 8 neighbour</a:t>
            </a:r>
            <a:endParaRPr/>
          </a:p>
          <a:p>
            <a:pPr indent="-334327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/>
              <a:t>Our proposal a new representation for a image as graph</a:t>
            </a:r>
            <a:br>
              <a:rPr lang="en"/>
            </a:br>
            <a:r>
              <a:rPr lang="en"/>
              <a:t>Node = Superpixel</a:t>
            </a:r>
            <a:br>
              <a:rPr lang="en"/>
            </a:br>
            <a:r>
              <a:rPr lang="en"/>
              <a:t>Edge = Relative distance between 2 superpixel in image space</a:t>
            </a:r>
            <a:endParaRPr/>
          </a:p>
        </p:txBody>
      </p:sp>
      <p:sp>
        <p:nvSpPr>
          <p:cNvPr id="804" name="Google Shape;804;p88"/>
          <p:cNvSpPr txBox="1"/>
          <p:nvPr>
            <p:ph idx="12" type="sldNum"/>
          </p:nvPr>
        </p:nvSpPr>
        <p:spPr>
          <a:xfrm>
            <a:off x="8472458" y="48156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8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Encoding an image</a:t>
            </a:r>
            <a:endParaRPr/>
          </a:p>
        </p:txBody>
      </p:sp>
      <p:sp>
        <p:nvSpPr>
          <p:cNvPr id="810" name="Google Shape;810;p8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/>
              <a:t>Dense graph</a:t>
            </a:r>
            <a:r>
              <a:rPr lang="en"/>
              <a:t> - usual representation - band link Dense representation</a:t>
            </a:r>
            <a:endParaRPr/>
          </a:p>
        </p:txBody>
      </p:sp>
      <p:sp>
        <p:nvSpPr>
          <p:cNvPr id="811" name="Google Shape;811;p89"/>
          <p:cNvSpPr txBox="1"/>
          <p:nvPr>
            <p:ph idx="12" type="sldNum"/>
          </p:nvPr>
        </p:nvSpPr>
        <p:spPr>
          <a:xfrm>
            <a:off x="8472458" y="48156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12" name="Google Shape;812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1800" y="1664500"/>
            <a:ext cx="7815357" cy="294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9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Proposed Superpixel based mapping</a:t>
            </a:r>
            <a:endParaRPr/>
          </a:p>
        </p:txBody>
      </p:sp>
      <p:sp>
        <p:nvSpPr>
          <p:cNvPr id="818" name="Google Shape;818;p90"/>
          <p:cNvSpPr txBox="1"/>
          <p:nvPr>
            <p:ph idx="12" type="sldNum"/>
          </p:nvPr>
        </p:nvSpPr>
        <p:spPr>
          <a:xfrm>
            <a:off x="8472458" y="48156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19" name="Google Shape;819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2925" y="1334099"/>
            <a:ext cx="7737098" cy="2822074"/>
          </a:xfrm>
          <a:prstGeom prst="rect">
            <a:avLst/>
          </a:prstGeom>
          <a:noFill/>
          <a:ln>
            <a:noFill/>
          </a:ln>
        </p:spPr>
      </p:pic>
      <p:sp>
        <p:nvSpPr>
          <p:cNvPr id="820" name="Google Shape;820;p90"/>
          <p:cNvSpPr txBox="1"/>
          <p:nvPr/>
        </p:nvSpPr>
        <p:spPr>
          <a:xfrm>
            <a:off x="7681116" y="3340775"/>
            <a:ext cx="273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chemeClr val="lt1"/>
                </a:highlight>
              </a:rPr>
              <a:t>4</a:t>
            </a:r>
            <a:endParaRPr>
              <a:highlight>
                <a:schemeClr val="lt1"/>
              </a:highlight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4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5" name="Google Shape;825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2950" y="1798775"/>
            <a:ext cx="7979151" cy="2770100"/>
          </a:xfrm>
          <a:prstGeom prst="rect">
            <a:avLst/>
          </a:prstGeom>
          <a:noFill/>
          <a:ln>
            <a:noFill/>
          </a:ln>
        </p:spPr>
      </p:pic>
      <p:sp>
        <p:nvSpPr>
          <p:cNvPr id="826" name="Google Shape;826;p9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Comparison with SOTA</a:t>
            </a:r>
            <a:endParaRPr/>
          </a:p>
        </p:txBody>
      </p:sp>
      <p:sp>
        <p:nvSpPr>
          <p:cNvPr id="827" name="Google Shape;827;p91"/>
          <p:cNvSpPr txBox="1"/>
          <p:nvPr>
            <p:ph idx="1" type="body"/>
          </p:nvPr>
        </p:nvSpPr>
        <p:spPr>
          <a:xfrm>
            <a:off x="311700" y="1152475"/>
            <a:ext cx="9087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Show better performance than current SOTA on </a:t>
            </a:r>
            <a:r>
              <a:rPr lang="en"/>
              <a:t>graph</a:t>
            </a:r>
            <a:r>
              <a:rPr lang="en"/>
              <a:t> level task of image classification</a:t>
            </a:r>
            <a:endParaRPr/>
          </a:p>
        </p:txBody>
      </p:sp>
      <p:sp>
        <p:nvSpPr>
          <p:cNvPr id="828" name="Google Shape;828;p91"/>
          <p:cNvSpPr txBox="1"/>
          <p:nvPr>
            <p:ph idx="12" type="sldNum"/>
          </p:nvPr>
        </p:nvSpPr>
        <p:spPr>
          <a:xfrm>
            <a:off x="8472458" y="48156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Side view of a shelf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49" name="Google Shape;149;p20"/>
          <p:cNvSpPr txBox="1"/>
          <p:nvPr>
            <p:ph idx="12" type="sldNum"/>
          </p:nvPr>
        </p:nvSpPr>
        <p:spPr>
          <a:xfrm>
            <a:off x="8472458" y="48156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p9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4. Work on </a:t>
            </a:r>
            <a:r>
              <a:rPr lang="en"/>
              <a:t>interpretability </a:t>
            </a:r>
            <a:r>
              <a:rPr lang="en"/>
              <a:t>aspects by using radius as attribution saliency</a:t>
            </a:r>
            <a:endParaRPr/>
          </a:p>
        </p:txBody>
      </p:sp>
      <p:sp>
        <p:nvSpPr>
          <p:cNvPr id="834" name="Google Shape;834;p9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</a:t>
            </a:r>
            <a:r>
              <a:rPr lang="en"/>
              <a:t>nterpretability</a:t>
            </a:r>
            <a:endParaRPr/>
          </a:p>
        </p:txBody>
      </p:sp>
      <p:sp>
        <p:nvSpPr>
          <p:cNvPr id="835" name="Google Shape;835;p92"/>
          <p:cNvSpPr txBox="1"/>
          <p:nvPr>
            <p:ph idx="12" type="sldNum"/>
          </p:nvPr>
        </p:nvSpPr>
        <p:spPr>
          <a:xfrm>
            <a:off x="8472458" y="48156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36" name="Google Shape;836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5875" y="1754851"/>
            <a:ext cx="7976428" cy="2995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0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p9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Conclusions (1)</a:t>
            </a:r>
            <a:endParaRPr/>
          </a:p>
        </p:txBody>
      </p:sp>
      <p:sp>
        <p:nvSpPr>
          <p:cNvPr id="842" name="Google Shape;842;p9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en" sz="1700"/>
              <a:t>Our representation has smaller dimensionality and leads to much more interpretable results.</a:t>
            </a:r>
            <a:endParaRPr sz="1700"/>
          </a:p>
          <a:p>
            <a:pPr indent="-33655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700"/>
              <a:buAutoNum type="arabicPeriod"/>
            </a:pPr>
            <a:r>
              <a:rPr lang="en" sz="1700"/>
              <a:t>Still there is a large gap between SOTA of CNN and GNN (ours).</a:t>
            </a:r>
            <a:endParaRPr sz="1700"/>
          </a:p>
          <a:p>
            <a:pPr indent="-336550" lvl="0" marL="45720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SzPts val="1700"/>
              <a:buAutoNum type="arabicPeriod"/>
            </a:pPr>
            <a:r>
              <a:rPr lang="en" sz="1700"/>
              <a:t>Major issue GNN works well on node-level and edge-level tasks but not on graph-level tasks like image classification.</a:t>
            </a:r>
            <a:endParaRPr sz="1700"/>
          </a:p>
        </p:txBody>
      </p:sp>
      <p:sp>
        <p:nvSpPr>
          <p:cNvPr id="843" name="Google Shape;843;p93"/>
          <p:cNvSpPr txBox="1"/>
          <p:nvPr>
            <p:ph idx="12" type="sldNum"/>
          </p:nvPr>
        </p:nvSpPr>
        <p:spPr>
          <a:xfrm>
            <a:off x="8472458" y="48156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p9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Conclusions (2)</a:t>
            </a:r>
            <a:endParaRPr/>
          </a:p>
        </p:txBody>
      </p:sp>
      <p:sp>
        <p:nvSpPr>
          <p:cNvPr id="849" name="Google Shape;849;p9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en" sz="1700"/>
              <a:t>May be due to lack of scale invariance in graph. The various layers in a CNN network, can be approximated to looking at an image at various scales, but the same is not true for GNN.</a:t>
            </a:r>
            <a:endParaRPr sz="1700"/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en" sz="1700"/>
              <a:t>Possible future directions involve adding scale invariance</a:t>
            </a:r>
            <a:endParaRPr sz="1700"/>
          </a:p>
          <a:p>
            <a:pPr indent="-346261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53"/>
              <a:buAutoNum type="alphaLcPeriod"/>
            </a:pPr>
            <a:r>
              <a:rPr lang="en" sz="1852"/>
              <a:t>exploring a hierarchy based collapsing of nodes, where in nodes nearby are collapsed into a single node in a hierarchical manner to achieve scale invariance</a:t>
            </a:r>
            <a:endParaRPr sz="1852"/>
          </a:p>
          <a:p>
            <a:pPr indent="-346261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53"/>
              <a:buAutoNum type="alphaLcPeriod"/>
            </a:pPr>
            <a:r>
              <a:rPr lang="en" sz="1852"/>
              <a:t>exploring graph attention layers.</a:t>
            </a:r>
            <a:endParaRPr sz="1852"/>
          </a:p>
        </p:txBody>
      </p:sp>
      <p:sp>
        <p:nvSpPr>
          <p:cNvPr id="850" name="Google Shape;850;p94"/>
          <p:cNvSpPr txBox="1"/>
          <p:nvPr>
            <p:ph idx="12" type="sldNum"/>
          </p:nvPr>
        </p:nvSpPr>
        <p:spPr>
          <a:xfrm>
            <a:off x="8472458" y="48156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4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p9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680"/>
              <a:t>Self Supervised learning approaches for</a:t>
            </a:r>
            <a:endParaRPr sz="2680"/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2680"/>
              <a:t>improving Multimodal representation learning</a:t>
            </a:r>
            <a:endParaRPr sz="2680"/>
          </a:p>
        </p:txBody>
      </p:sp>
      <p:sp>
        <p:nvSpPr>
          <p:cNvPr id="856" name="Google Shape;856;p95"/>
          <p:cNvSpPr txBox="1"/>
          <p:nvPr>
            <p:ph idx="1" type="subTitle"/>
          </p:nvPr>
        </p:nvSpPr>
        <p:spPr>
          <a:xfrm>
            <a:off x="311700" y="2910325"/>
            <a:ext cx="8520600" cy="138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857" name="Google Shape;857;p95"/>
          <p:cNvSpPr txBox="1"/>
          <p:nvPr>
            <p:ph idx="12" type="sldNum"/>
          </p:nvPr>
        </p:nvSpPr>
        <p:spPr>
          <a:xfrm>
            <a:off x="8472458" y="48156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p9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Content</a:t>
            </a:r>
            <a:endParaRPr/>
          </a:p>
        </p:txBody>
      </p:sp>
      <p:sp>
        <p:nvSpPr>
          <p:cNvPr id="863" name="Google Shape;863;p9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lang="en" sz="2200"/>
              <a:t>Overview and </a:t>
            </a:r>
            <a:r>
              <a:rPr lang="en" sz="2200"/>
              <a:t>Challenges in multimodal </a:t>
            </a:r>
            <a:r>
              <a:rPr lang="en" sz="2200"/>
              <a:t>learning</a:t>
            </a:r>
            <a:endParaRPr sz="2200"/>
          </a:p>
          <a:p>
            <a:pPr indent="-3683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200"/>
              <a:buAutoNum type="arabicPeriod"/>
            </a:pPr>
            <a:r>
              <a:rPr lang="en" sz="2200"/>
              <a:t>Approaches for self supervised learning</a:t>
            </a:r>
            <a:endParaRPr sz="2200"/>
          </a:p>
          <a:p>
            <a:pPr indent="-368300" lvl="1" marL="9144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200"/>
              <a:buAutoNum type="alphaLcPeriod"/>
            </a:pPr>
            <a:r>
              <a:rPr lang="en" sz="2200"/>
              <a:t>Cross-modal pretraining for transformers</a:t>
            </a:r>
            <a:endParaRPr sz="2200"/>
          </a:p>
          <a:p>
            <a:pPr indent="-368300" lvl="1" marL="9144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200"/>
              <a:buAutoNum type="alphaLcPeriod"/>
            </a:pPr>
            <a:r>
              <a:rPr lang="en" sz="2200"/>
              <a:t>Cross-modal generation</a:t>
            </a:r>
            <a:endParaRPr sz="2200"/>
          </a:p>
          <a:p>
            <a:pPr indent="-368300" lvl="1" marL="9144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200"/>
              <a:buAutoNum type="alphaLcPeriod"/>
            </a:pPr>
            <a:r>
              <a:rPr lang="en" sz="2200"/>
              <a:t>Cyclic translation</a:t>
            </a:r>
            <a:endParaRPr sz="2200"/>
          </a:p>
          <a:p>
            <a:pPr indent="-368300" lvl="1" marL="91440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SzPts val="2200"/>
              <a:buAutoNum type="alphaLcPeriod"/>
            </a:pPr>
            <a:r>
              <a:rPr lang="en" sz="2200"/>
              <a:t>Unimodal label generation and multi-task learning</a:t>
            </a:r>
            <a:endParaRPr sz="2200"/>
          </a:p>
        </p:txBody>
      </p:sp>
      <p:sp>
        <p:nvSpPr>
          <p:cNvPr id="864" name="Google Shape;864;p96"/>
          <p:cNvSpPr txBox="1"/>
          <p:nvPr>
            <p:ph idx="12" type="sldNum"/>
          </p:nvPr>
        </p:nvSpPr>
        <p:spPr>
          <a:xfrm>
            <a:off x="8472458" y="48156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8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Multimodal learning overview</a:t>
            </a:r>
            <a:endParaRPr/>
          </a:p>
        </p:txBody>
      </p:sp>
      <p:sp>
        <p:nvSpPr>
          <p:cNvPr id="870" name="Google Shape;870;p97"/>
          <p:cNvSpPr txBox="1"/>
          <p:nvPr>
            <p:ph idx="12" type="sldNum"/>
          </p:nvPr>
        </p:nvSpPr>
        <p:spPr>
          <a:xfrm>
            <a:off x="8472458" y="48156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71" name="Google Shape;871;p97"/>
          <p:cNvSpPr txBox="1"/>
          <p:nvPr/>
        </p:nvSpPr>
        <p:spPr>
          <a:xfrm>
            <a:off x="83450" y="4657350"/>
            <a:ext cx="3922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https://cmu-multicomp-lab.github.io/mmml-tutorial/schedule/</a:t>
            </a:r>
            <a:endParaRPr sz="1000"/>
          </a:p>
        </p:txBody>
      </p:sp>
      <p:pic>
        <p:nvPicPr>
          <p:cNvPr id="872" name="Google Shape;872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5075" y="1170125"/>
            <a:ext cx="7673846" cy="3334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6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p98"/>
          <p:cNvSpPr txBox="1"/>
          <p:nvPr>
            <p:ph idx="12" type="sldNum"/>
          </p:nvPr>
        </p:nvSpPr>
        <p:spPr>
          <a:xfrm>
            <a:off x="8472458" y="48156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78" name="Google Shape;878;p9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 task - Hateful Meme challenge</a:t>
            </a:r>
            <a:endParaRPr/>
          </a:p>
        </p:txBody>
      </p:sp>
      <p:sp>
        <p:nvSpPr>
          <p:cNvPr id="879" name="Google Shape;879;p98"/>
          <p:cNvSpPr txBox="1"/>
          <p:nvPr/>
        </p:nvSpPr>
        <p:spPr>
          <a:xfrm>
            <a:off x="0" y="4683950"/>
            <a:ext cx="53655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u="sng">
                <a:solidFill>
                  <a:schemeClr val="hlink"/>
                </a:solidFill>
                <a:hlinkClick r:id="rId3"/>
              </a:rPr>
              <a:t>https://ai.facebook.com/blog/hateful-memes-challenge-and-data-set/</a:t>
            </a:r>
            <a:endParaRPr sz="1300">
              <a:solidFill>
                <a:schemeClr val="dk1"/>
              </a:solidFill>
            </a:endParaRPr>
          </a:p>
        </p:txBody>
      </p:sp>
      <p:pic>
        <p:nvPicPr>
          <p:cNvPr id="880" name="Google Shape;880;p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1450" y="932974"/>
            <a:ext cx="5307551" cy="3593951"/>
          </a:xfrm>
          <a:prstGeom prst="rect">
            <a:avLst/>
          </a:prstGeom>
          <a:noFill/>
          <a:ln>
            <a:noFill/>
          </a:ln>
        </p:spPr>
      </p:pic>
      <p:sp>
        <p:nvSpPr>
          <p:cNvPr id="881" name="Google Shape;881;p98"/>
          <p:cNvSpPr txBox="1"/>
          <p:nvPr/>
        </p:nvSpPr>
        <p:spPr>
          <a:xfrm>
            <a:off x="5896200" y="1940700"/>
            <a:ext cx="30000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</a:t>
            </a:r>
            <a:r>
              <a:rPr lang="en"/>
              <a:t>hree types of tasks for understanding content.</a:t>
            </a:r>
            <a:br>
              <a:rPr lang="en"/>
            </a:br>
            <a:r>
              <a:rPr lang="en"/>
              <a:t>The middle category requires multimodal learning in order to understand the overall meaning.</a:t>
            </a:r>
            <a:endParaRPr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5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p9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Challenges in multimodal learning</a:t>
            </a:r>
            <a:endParaRPr/>
          </a:p>
        </p:txBody>
      </p:sp>
      <p:sp>
        <p:nvSpPr>
          <p:cNvPr id="887" name="Google Shape;887;p9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Limited datasets for multimodal settings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Need matched pairing between modalities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800"/>
              <a:buAutoNum type="arabicPeriod"/>
            </a:pPr>
            <a:r>
              <a:rPr lang="en"/>
              <a:t>Can have datasets with different sets of modalities</a:t>
            </a:r>
            <a:endParaRPr/>
          </a:p>
        </p:txBody>
      </p:sp>
      <p:sp>
        <p:nvSpPr>
          <p:cNvPr id="888" name="Google Shape;888;p99"/>
          <p:cNvSpPr txBox="1"/>
          <p:nvPr>
            <p:ph idx="12" type="sldNum"/>
          </p:nvPr>
        </p:nvSpPr>
        <p:spPr>
          <a:xfrm>
            <a:off x="8472458" y="48156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2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p10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388620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/>
              <a:t>Cross-modal pretraining for transformers</a:t>
            </a:r>
            <a:endParaRPr/>
          </a:p>
        </p:txBody>
      </p:sp>
      <p:sp>
        <p:nvSpPr>
          <p:cNvPr id="894" name="Google Shape;894;p100"/>
          <p:cNvSpPr txBox="1"/>
          <p:nvPr>
            <p:ph idx="12" type="sldNum"/>
          </p:nvPr>
        </p:nvSpPr>
        <p:spPr>
          <a:xfrm>
            <a:off x="8472458" y="48156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95" name="Google Shape;895;p10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</a:t>
            </a:r>
            <a:r>
              <a:rPr lang="en"/>
              <a:t>redict words by looking at audio and visual context in addition to the context words around the masked input.</a:t>
            </a:r>
            <a:br>
              <a:rPr lang="en"/>
            </a:br>
            <a:br>
              <a:rPr lang="en"/>
            </a:br>
            <a:r>
              <a:rPr lang="en"/>
              <a:t>For example, </a:t>
            </a:r>
            <a:r>
              <a:rPr b="1" lang="en"/>
              <a:t>“This movie is [MASK]”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[MASK] predicted as “</a:t>
            </a:r>
            <a:r>
              <a:rPr i="1" lang="en"/>
              <a:t>amazing</a:t>
            </a:r>
            <a:r>
              <a:rPr lang="en"/>
              <a:t>” if the audio and visual features show that speaker is happy.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[MASK] predicted as</a:t>
            </a:r>
            <a:r>
              <a:rPr lang="en"/>
              <a:t> “terrible” if the speaker seems discontent while talking.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1000"/>
              </a:spcAft>
              <a:buSzPts val="1800"/>
              <a:buChar char="●"/>
            </a:pPr>
            <a:r>
              <a:rPr lang="en"/>
              <a:t>This information cannot be derived from text only input.</a:t>
            </a:r>
            <a:endParaRPr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9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p1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388620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/>
              <a:t>Cross-modal pretraining for transformers</a:t>
            </a:r>
            <a:endParaRPr/>
          </a:p>
        </p:txBody>
      </p:sp>
      <p:sp>
        <p:nvSpPr>
          <p:cNvPr id="901" name="Google Shape;901;p101"/>
          <p:cNvSpPr txBox="1"/>
          <p:nvPr>
            <p:ph idx="12" type="sldNum"/>
          </p:nvPr>
        </p:nvSpPr>
        <p:spPr>
          <a:xfrm>
            <a:off x="8472458" y="48156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02" name="Google Shape;902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2486" y="1341375"/>
            <a:ext cx="6479027" cy="3138274"/>
          </a:xfrm>
          <a:prstGeom prst="rect">
            <a:avLst/>
          </a:prstGeom>
          <a:noFill/>
          <a:ln>
            <a:noFill/>
          </a:ln>
        </p:spPr>
      </p:pic>
      <p:sp>
        <p:nvSpPr>
          <p:cNvPr id="903" name="Google Shape;903;p101"/>
          <p:cNvSpPr txBox="1"/>
          <p:nvPr/>
        </p:nvSpPr>
        <p:spPr>
          <a:xfrm>
            <a:off x="1814225" y="4479650"/>
            <a:ext cx="5910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Cross-modal transformer based self-supervised learning architecture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1"/>
          <p:cNvSpPr txBox="1"/>
          <p:nvPr>
            <p:ph idx="12" type="sldNum"/>
          </p:nvPr>
        </p:nvSpPr>
        <p:spPr>
          <a:xfrm>
            <a:off x="8472458" y="48156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5" name="Google Shape;155;p21"/>
          <p:cNvSpPr/>
          <p:nvPr/>
        </p:nvSpPr>
        <p:spPr>
          <a:xfrm>
            <a:off x="1785275" y="617575"/>
            <a:ext cx="192900" cy="3696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21"/>
          <p:cNvSpPr/>
          <p:nvPr/>
        </p:nvSpPr>
        <p:spPr>
          <a:xfrm>
            <a:off x="6010125" y="617575"/>
            <a:ext cx="192900" cy="3696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21"/>
          <p:cNvSpPr/>
          <p:nvPr/>
        </p:nvSpPr>
        <p:spPr>
          <a:xfrm>
            <a:off x="1244850" y="3338925"/>
            <a:ext cx="5693700" cy="106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21"/>
          <p:cNvSpPr/>
          <p:nvPr/>
        </p:nvSpPr>
        <p:spPr>
          <a:xfrm>
            <a:off x="1244850" y="1252500"/>
            <a:ext cx="5693700" cy="106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21"/>
          <p:cNvSpPr txBox="1"/>
          <p:nvPr/>
        </p:nvSpPr>
        <p:spPr>
          <a:xfrm>
            <a:off x="7285825" y="2277425"/>
            <a:ext cx="1881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Side view of a shelf</a:t>
            </a:r>
            <a:endParaRPr b="1"/>
          </a:p>
        </p:txBody>
      </p:sp>
      <p:sp>
        <p:nvSpPr>
          <p:cNvPr id="160" name="Google Shape;160;p21"/>
          <p:cNvSpPr/>
          <p:nvPr/>
        </p:nvSpPr>
        <p:spPr>
          <a:xfrm>
            <a:off x="2161625" y="2103875"/>
            <a:ext cx="974700" cy="1245000"/>
          </a:xfrm>
          <a:prstGeom prst="roundRect">
            <a:avLst>
              <a:gd fmla="val 16667" name="adj"/>
            </a:avLst>
          </a:prstGeom>
          <a:solidFill>
            <a:srgbClr val="9FC5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 1</a:t>
            </a:r>
            <a:endParaRPr/>
          </a:p>
        </p:txBody>
      </p:sp>
      <p:grpSp>
        <p:nvGrpSpPr>
          <p:cNvPr id="161" name="Google Shape;161;p21"/>
          <p:cNvGrpSpPr/>
          <p:nvPr/>
        </p:nvGrpSpPr>
        <p:grpSpPr>
          <a:xfrm>
            <a:off x="2282225" y="3368025"/>
            <a:ext cx="733500" cy="612350"/>
            <a:chOff x="2282225" y="3368025"/>
            <a:chExt cx="733500" cy="612350"/>
          </a:xfrm>
        </p:grpSpPr>
        <p:sp>
          <p:nvSpPr>
            <p:cNvPr id="162" name="Google Shape;162;p21"/>
            <p:cNvSpPr/>
            <p:nvPr/>
          </p:nvSpPr>
          <p:spPr>
            <a:xfrm>
              <a:off x="2595875" y="3368025"/>
              <a:ext cx="106200" cy="77100"/>
            </a:xfrm>
            <a:prstGeom prst="rect">
              <a:avLst/>
            </a:prstGeom>
            <a:solidFill>
              <a:srgbClr val="783F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21"/>
            <p:cNvSpPr txBox="1"/>
            <p:nvPr/>
          </p:nvSpPr>
          <p:spPr>
            <a:xfrm>
              <a:off x="2282225" y="3580175"/>
              <a:ext cx="7335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Bin 1</a:t>
              </a:r>
              <a:endParaRPr/>
            </a:p>
          </p:txBody>
        </p:sp>
      </p:grpSp>
      <p:sp>
        <p:nvSpPr>
          <p:cNvPr id="164" name="Google Shape;164;p21"/>
          <p:cNvSpPr/>
          <p:nvPr/>
        </p:nvSpPr>
        <p:spPr>
          <a:xfrm>
            <a:off x="4188150" y="1807025"/>
            <a:ext cx="1541700" cy="1541700"/>
          </a:xfrm>
          <a:prstGeom prst="ellipse">
            <a:avLst/>
          </a:prstGeom>
          <a:solidFill>
            <a:srgbClr val="F1C23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 2</a:t>
            </a:r>
            <a:endParaRPr/>
          </a:p>
        </p:txBody>
      </p:sp>
      <p:grpSp>
        <p:nvGrpSpPr>
          <p:cNvPr id="165" name="Google Shape;165;p21"/>
          <p:cNvGrpSpPr/>
          <p:nvPr/>
        </p:nvGrpSpPr>
        <p:grpSpPr>
          <a:xfrm>
            <a:off x="3425225" y="3368025"/>
            <a:ext cx="733500" cy="612350"/>
            <a:chOff x="2282225" y="3368025"/>
            <a:chExt cx="733500" cy="612350"/>
          </a:xfrm>
        </p:grpSpPr>
        <p:sp>
          <p:nvSpPr>
            <p:cNvPr id="166" name="Google Shape;166;p21"/>
            <p:cNvSpPr/>
            <p:nvPr/>
          </p:nvSpPr>
          <p:spPr>
            <a:xfrm>
              <a:off x="2595875" y="3368025"/>
              <a:ext cx="106200" cy="77100"/>
            </a:xfrm>
            <a:prstGeom prst="rect">
              <a:avLst/>
            </a:prstGeom>
            <a:solidFill>
              <a:srgbClr val="783F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21"/>
            <p:cNvSpPr txBox="1"/>
            <p:nvPr/>
          </p:nvSpPr>
          <p:spPr>
            <a:xfrm>
              <a:off x="2282225" y="3580175"/>
              <a:ext cx="7335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Bin 2</a:t>
              </a:r>
              <a:endParaRPr/>
            </a:p>
          </p:txBody>
        </p:sp>
      </p:grpSp>
      <p:grpSp>
        <p:nvGrpSpPr>
          <p:cNvPr id="168" name="Google Shape;168;p21"/>
          <p:cNvGrpSpPr/>
          <p:nvPr/>
        </p:nvGrpSpPr>
        <p:grpSpPr>
          <a:xfrm>
            <a:off x="4568225" y="3368025"/>
            <a:ext cx="733500" cy="612350"/>
            <a:chOff x="2282225" y="3368025"/>
            <a:chExt cx="733500" cy="612350"/>
          </a:xfrm>
        </p:grpSpPr>
        <p:sp>
          <p:nvSpPr>
            <p:cNvPr id="169" name="Google Shape;169;p21"/>
            <p:cNvSpPr/>
            <p:nvPr/>
          </p:nvSpPr>
          <p:spPr>
            <a:xfrm>
              <a:off x="2595875" y="3368025"/>
              <a:ext cx="106200" cy="77100"/>
            </a:xfrm>
            <a:prstGeom prst="rect">
              <a:avLst/>
            </a:prstGeom>
            <a:solidFill>
              <a:srgbClr val="783F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21"/>
            <p:cNvSpPr txBox="1"/>
            <p:nvPr/>
          </p:nvSpPr>
          <p:spPr>
            <a:xfrm>
              <a:off x="2282225" y="3580175"/>
              <a:ext cx="7335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Bin 3</a:t>
              </a:r>
              <a:endParaRPr/>
            </a:p>
          </p:txBody>
        </p:sp>
      </p:grpSp>
      <p:sp>
        <p:nvSpPr>
          <p:cNvPr id="171" name="Google Shape;171;p21"/>
          <p:cNvSpPr/>
          <p:nvPr/>
        </p:nvSpPr>
        <p:spPr>
          <a:xfrm>
            <a:off x="2354625" y="2248475"/>
            <a:ext cx="328200" cy="2064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21"/>
          <p:cNvSpPr/>
          <p:nvPr/>
        </p:nvSpPr>
        <p:spPr>
          <a:xfrm>
            <a:off x="4599125" y="2103875"/>
            <a:ext cx="328200" cy="2064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21"/>
          <p:cNvSpPr/>
          <p:nvPr/>
        </p:nvSpPr>
        <p:spPr>
          <a:xfrm>
            <a:off x="7347400" y="3037925"/>
            <a:ext cx="328200" cy="2064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21"/>
          <p:cNvSpPr txBox="1"/>
          <p:nvPr/>
        </p:nvSpPr>
        <p:spPr>
          <a:xfrm>
            <a:off x="7939825" y="2833325"/>
            <a:ext cx="1196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Label on an object</a:t>
            </a:r>
            <a:endParaRPr/>
          </a:p>
        </p:txBody>
      </p:sp>
      <p:cxnSp>
        <p:nvCxnSpPr>
          <p:cNvPr id="175" name="Google Shape;175;p21"/>
          <p:cNvCxnSpPr/>
          <p:nvPr/>
        </p:nvCxnSpPr>
        <p:spPr>
          <a:xfrm>
            <a:off x="2885375" y="337750"/>
            <a:ext cx="0" cy="4371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176" name="Google Shape;176;p21"/>
          <p:cNvCxnSpPr/>
          <p:nvPr/>
        </p:nvCxnSpPr>
        <p:spPr>
          <a:xfrm>
            <a:off x="4744013" y="337750"/>
            <a:ext cx="0" cy="4371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177" name="Google Shape;177;p21"/>
          <p:cNvSpPr txBox="1"/>
          <p:nvPr/>
        </p:nvSpPr>
        <p:spPr>
          <a:xfrm>
            <a:off x="1394375" y="4632050"/>
            <a:ext cx="974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Frame 1</a:t>
            </a:r>
            <a:endParaRPr/>
          </a:p>
        </p:txBody>
      </p:sp>
      <p:sp>
        <p:nvSpPr>
          <p:cNvPr id="178" name="Google Shape;178;p21"/>
          <p:cNvSpPr txBox="1"/>
          <p:nvPr/>
        </p:nvSpPr>
        <p:spPr>
          <a:xfrm>
            <a:off x="3401675" y="4632050"/>
            <a:ext cx="974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Frame 2</a:t>
            </a:r>
            <a:endParaRPr/>
          </a:p>
        </p:txBody>
      </p:sp>
      <p:sp>
        <p:nvSpPr>
          <p:cNvPr id="179" name="Google Shape;179;p21"/>
          <p:cNvSpPr txBox="1"/>
          <p:nvPr/>
        </p:nvSpPr>
        <p:spPr>
          <a:xfrm>
            <a:off x="5301725" y="4632050"/>
            <a:ext cx="974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Frame 3</a:t>
            </a:r>
            <a:endParaRPr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7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p10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 </a:t>
            </a:r>
            <a:r>
              <a:rPr lang="en"/>
              <a:t>Cross-modal generation</a:t>
            </a:r>
            <a:endParaRPr/>
          </a:p>
        </p:txBody>
      </p:sp>
      <p:sp>
        <p:nvSpPr>
          <p:cNvPr id="909" name="Google Shape;909;p102"/>
          <p:cNvSpPr txBox="1"/>
          <p:nvPr>
            <p:ph idx="12" type="sldNum"/>
          </p:nvPr>
        </p:nvSpPr>
        <p:spPr>
          <a:xfrm>
            <a:off x="8472458" y="48156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10" name="Google Shape;910;p10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</a:t>
            </a:r>
            <a:r>
              <a:rPr lang="en"/>
              <a:t> is addition to conventional cross-modal feature embedding introduce generative models: image-to-text and text-to-image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3 step approach given a query in image or text</a:t>
            </a:r>
            <a:endParaRPr/>
          </a:p>
          <a:p>
            <a:pPr indent="-317500" lvl="1" marL="914400" rtl="0" algn="l"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first </a:t>
            </a:r>
            <a:r>
              <a:rPr b="1" lang="en"/>
              <a:t>look</a:t>
            </a:r>
            <a:r>
              <a:rPr lang="en"/>
              <a:t> at the query to extract an abstract representation.</a:t>
            </a:r>
            <a:endParaRPr/>
          </a:p>
          <a:p>
            <a:pPr indent="-317500" lvl="1" marL="914400" rtl="0" algn="l"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Then, </a:t>
            </a:r>
            <a:r>
              <a:rPr b="1" lang="en"/>
              <a:t>imagine</a:t>
            </a:r>
            <a:r>
              <a:rPr lang="en"/>
              <a:t> what the target item (text or image) in the other modality should look like. </a:t>
            </a:r>
            <a:r>
              <a:rPr lang="en"/>
              <a:t>Basically,</a:t>
            </a:r>
            <a:r>
              <a:rPr lang="en"/>
              <a:t> using the representation of one modality to generate the item in the other modality.</a:t>
            </a:r>
            <a:endParaRPr/>
          </a:p>
          <a:p>
            <a:pPr indent="-317500" lvl="1" marL="914400" rtl="0" algn="l">
              <a:spcBef>
                <a:spcPts val="1000"/>
              </a:spcBef>
              <a:spcAft>
                <a:spcPts val="1000"/>
              </a:spcAft>
              <a:buSzPts val="1400"/>
              <a:buChar char="○"/>
            </a:pPr>
            <a:r>
              <a:rPr lang="en"/>
              <a:t>After that </a:t>
            </a:r>
            <a:r>
              <a:rPr b="1" lang="en"/>
              <a:t>match</a:t>
            </a:r>
            <a:r>
              <a:rPr lang="en"/>
              <a:t>  the generated </a:t>
            </a:r>
            <a:r>
              <a:rPr lang="en"/>
              <a:t>modality</a:t>
            </a:r>
            <a:r>
              <a:rPr lang="en"/>
              <a:t> with actual modality using image-text pairs</a:t>
            </a:r>
            <a:endParaRPr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4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p1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 Cross-modal generation</a:t>
            </a:r>
            <a:endParaRPr/>
          </a:p>
        </p:txBody>
      </p:sp>
      <p:sp>
        <p:nvSpPr>
          <p:cNvPr id="916" name="Google Shape;916;p103"/>
          <p:cNvSpPr txBox="1"/>
          <p:nvPr>
            <p:ph idx="12" type="sldNum"/>
          </p:nvPr>
        </p:nvSpPr>
        <p:spPr>
          <a:xfrm>
            <a:off x="8472458" y="48156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17" name="Google Shape;917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0875" y="1147400"/>
            <a:ext cx="6214323" cy="2606500"/>
          </a:xfrm>
          <a:prstGeom prst="rect">
            <a:avLst/>
          </a:prstGeom>
          <a:noFill/>
          <a:ln>
            <a:noFill/>
          </a:ln>
        </p:spPr>
      </p:pic>
      <p:sp>
        <p:nvSpPr>
          <p:cNvPr id="918" name="Google Shape;918;p103"/>
          <p:cNvSpPr txBox="1"/>
          <p:nvPr/>
        </p:nvSpPr>
        <p:spPr>
          <a:xfrm>
            <a:off x="1452138" y="3825650"/>
            <a:ext cx="65718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</a:t>
            </a:r>
            <a:r>
              <a:rPr lang="en"/>
              <a:t>entire system consists of three training paths: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multi-modal feature embedding (the entire upper part)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image-to-text generative feature learning (the blue path)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text-to-image generative adversarial feature learning (the green path)</a:t>
            </a:r>
            <a:endParaRPr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 Cyclic translation</a:t>
            </a:r>
            <a:endParaRPr/>
          </a:p>
        </p:txBody>
      </p:sp>
      <p:sp>
        <p:nvSpPr>
          <p:cNvPr id="924" name="Google Shape;924;p104"/>
          <p:cNvSpPr txBox="1"/>
          <p:nvPr>
            <p:ph idx="12" type="sldNum"/>
          </p:nvPr>
        </p:nvSpPr>
        <p:spPr>
          <a:xfrm>
            <a:off x="8472458" y="48156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25" name="Google Shape;925;p10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</a:t>
            </a:r>
            <a:r>
              <a:rPr lang="en"/>
              <a:t>earn robust joint representations by translating between modalities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Augment modality translations with a cycle consistency loss.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1000"/>
              </a:spcAft>
              <a:buSzPts val="1800"/>
              <a:buChar char="●"/>
            </a:pPr>
            <a:r>
              <a:rPr lang="en"/>
              <a:t>Once the translation model is trained with paired multimodal data, one only needs data from the source modality at test time.</a:t>
            </a:r>
            <a:endParaRPr/>
          </a:p>
        </p:txBody>
      </p:sp>
      <p:pic>
        <p:nvPicPr>
          <p:cNvPr id="926" name="Google Shape;926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4050" y="2817825"/>
            <a:ext cx="4406925" cy="2267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0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</a:t>
            </a:r>
            <a:r>
              <a:rPr lang="en"/>
              <a:t> C</a:t>
            </a:r>
            <a:r>
              <a:rPr lang="en"/>
              <a:t>yclic translation</a:t>
            </a:r>
            <a:endParaRPr/>
          </a:p>
        </p:txBody>
      </p:sp>
      <p:sp>
        <p:nvSpPr>
          <p:cNvPr id="932" name="Google Shape;932;p105"/>
          <p:cNvSpPr txBox="1"/>
          <p:nvPr>
            <p:ph idx="12" type="sldNum"/>
          </p:nvPr>
        </p:nvSpPr>
        <p:spPr>
          <a:xfrm>
            <a:off x="8472458" y="48156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33" name="Google Shape;933;p105"/>
          <p:cNvSpPr txBox="1"/>
          <p:nvPr/>
        </p:nvSpPr>
        <p:spPr>
          <a:xfrm>
            <a:off x="1457175" y="4439050"/>
            <a:ext cx="6566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Learning robust joint representations via multimodal cyclic translations.</a:t>
            </a:r>
            <a:endParaRPr/>
          </a:p>
        </p:txBody>
      </p:sp>
      <p:pic>
        <p:nvPicPr>
          <p:cNvPr id="934" name="Google Shape;934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3350" y="1017725"/>
            <a:ext cx="4509401" cy="3358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p10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</a:t>
            </a:r>
            <a:r>
              <a:rPr lang="en"/>
              <a:t>. </a:t>
            </a:r>
            <a:r>
              <a:rPr lang="en"/>
              <a:t>Unimodal label generation and multi-task learning</a:t>
            </a:r>
            <a:endParaRPr/>
          </a:p>
        </p:txBody>
      </p:sp>
      <p:sp>
        <p:nvSpPr>
          <p:cNvPr id="940" name="Google Shape;940;p106"/>
          <p:cNvSpPr txBox="1"/>
          <p:nvPr>
            <p:ph idx="12" type="sldNum"/>
          </p:nvPr>
        </p:nvSpPr>
        <p:spPr>
          <a:xfrm>
            <a:off x="8472458" y="48156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41" name="Google Shape;941;p10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</a:t>
            </a:r>
            <a:r>
              <a:rPr lang="en"/>
              <a:t>epresentation learning only using multimodal labels is only targets at learning differential information.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But usually unimodal labels for a multimodal dataset are not available.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1000"/>
              </a:spcAft>
              <a:buSzPts val="1800"/>
              <a:buChar char="●"/>
            </a:pPr>
            <a:r>
              <a:rPr lang="en"/>
              <a:t>Hence propose a strategy to generate unimodal labels in self supervised fashion. These unimodal labels are joined used with multimodal labels to train the model.</a:t>
            </a:r>
            <a:endParaRPr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0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</a:t>
            </a:r>
            <a:r>
              <a:rPr lang="en"/>
              <a:t>. Unimodal label generation and multi-task learning</a:t>
            </a:r>
            <a:endParaRPr/>
          </a:p>
        </p:txBody>
      </p:sp>
      <p:sp>
        <p:nvSpPr>
          <p:cNvPr id="947" name="Google Shape;947;p107"/>
          <p:cNvSpPr txBox="1"/>
          <p:nvPr>
            <p:ph idx="12" type="sldNum"/>
          </p:nvPr>
        </p:nvSpPr>
        <p:spPr>
          <a:xfrm>
            <a:off x="8472458" y="48156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48" name="Google Shape;948;p107"/>
          <p:cNvSpPr txBox="1"/>
          <p:nvPr/>
        </p:nvSpPr>
        <p:spPr>
          <a:xfrm>
            <a:off x="1310400" y="4197800"/>
            <a:ext cx="69405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overall architecture of Self-Supervised Multi-task Multimodal model.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</a:t>
            </a:r>
            <a:r>
              <a:rPr lang="en">
                <a:solidFill>
                  <a:schemeClr val="dk1"/>
                </a:solidFill>
              </a:rPr>
              <a:t>ŷ</a:t>
            </a:r>
            <a:r>
              <a:rPr baseline="-25000" lang="en">
                <a:solidFill>
                  <a:schemeClr val="dk1"/>
                </a:solidFill>
              </a:rPr>
              <a:t>m</a:t>
            </a:r>
            <a:r>
              <a:rPr lang="en"/>
              <a:t>,</a:t>
            </a:r>
            <a:r>
              <a:rPr lang="en"/>
              <a:t> ŷ</a:t>
            </a:r>
            <a:r>
              <a:rPr baseline="-25000" lang="en"/>
              <a:t>t</a:t>
            </a:r>
            <a:r>
              <a:rPr lang="en"/>
              <a:t>, </a:t>
            </a:r>
            <a:r>
              <a:rPr lang="en">
                <a:solidFill>
                  <a:schemeClr val="dk1"/>
                </a:solidFill>
              </a:rPr>
              <a:t>ŷ</a:t>
            </a:r>
            <a:r>
              <a:rPr baseline="-25000" lang="en">
                <a:solidFill>
                  <a:schemeClr val="dk1"/>
                </a:solidFill>
              </a:rPr>
              <a:t>a</a:t>
            </a:r>
            <a:r>
              <a:rPr lang="en"/>
              <a:t>,and </a:t>
            </a:r>
            <a:r>
              <a:rPr lang="en">
                <a:solidFill>
                  <a:schemeClr val="dk1"/>
                </a:solidFill>
              </a:rPr>
              <a:t>ŷ</a:t>
            </a:r>
            <a:r>
              <a:rPr baseline="-25000" lang="en">
                <a:solidFill>
                  <a:schemeClr val="dk1"/>
                </a:solidFill>
              </a:rPr>
              <a:t>v</a:t>
            </a:r>
            <a:r>
              <a:rPr lang="en"/>
              <a:t> are the predictive outputs of the multimodal task and the three unimodal tasks, respectively.</a:t>
            </a:r>
            <a:endParaRPr/>
          </a:p>
        </p:txBody>
      </p:sp>
      <p:pic>
        <p:nvPicPr>
          <p:cNvPr id="949" name="Google Shape;949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0400" y="1013488"/>
            <a:ext cx="5866404" cy="31165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3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p1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Naman,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MS Computer Science (Thesis), Columbia University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Bachelors IIT India, Institute Rank 1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Previously - Apple, NAVER, Adobe, Microsoft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ng2848@columbia.edu</a:t>
            </a:r>
            <a:endParaRPr/>
          </a:p>
        </p:txBody>
      </p:sp>
      <p:sp>
        <p:nvSpPr>
          <p:cNvPr id="955" name="Google Shape;955;p108"/>
          <p:cNvSpPr txBox="1"/>
          <p:nvPr>
            <p:ph idx="12" type="sldNum"/>
          </p:nvPr>
        </p:nvSpPr>
        <p:spPr>
          <a:xfrm>
            <a:off x="8472458" y="48156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56" name="Google Shape;956;p1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Questions/ Feedback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